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xLK74mUJTM+R4T56XvfSZQ==" hashData="8mh6iwBWZrA3UggrOBRvtIlYD6A="/>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882"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5E2D6-1D04-49E4-A1AC-031003066EFF}" type="datetimeFigureOut">
              <a:rPr lang="en-US" smtClean="0"/>
              <a:t>12/10/2014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BF939F-8EF1-4D0E-809C-24BEAAF40B2D}" type="slidenum">
              <a:rPr lang="en-US" smtClean="0"/>
              <a:t>‹#›</a:t>
            </a:fld>
            <a:endParaRPr lang="en-US"/>
          </a:p>
        </p:txBody>
      </p:sp>
    </p:spTree>
    <p:extLst>
      <p:ext uri="{BB962C8B-B14F-4D97-AF65-F5344CB8AC3E}">
        <p14:creationId xmlns:p14="http://schemas.microsoft.com/office/powerpoint/2010/main" val="6726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E37BA-EC16-4586-90AD-033A0658967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68832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0DF212F3-49B9-4334-9562-785310EDB8BB}" type="slidenum">
              <a:rPr lang="zh-HK" altLang="en-US" smtClean="0">
                <a:solidFill>
                  <a:prstClr val="black"/>
                </a:solidFill>
              </a:rPr>
              <a:pPr/>
              <a:t>18</a:t>
            </a:fld>
            <a:endParaRPr lang="zh-HK" altLang="en-US">
              <a:solidFill>
                <a:prstClr val="black"/>
              </a:solidFill>
            </a:endParaRPr>
          </a:p>
        </p:txBody>
      </p:sp>
    </p:spTree>
    <p:extLst>
      <p:ext uri="{BB962C8B-B14F-4D97-AF65-F5344CB8AC3E}">
        <p14:creationId xmlns:p14="http://schemas.microsoft.com/office/powerpoint/2010/main" val="184658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0DF212F3-49B9-4334-9562-785310EDB8BB}" type="slidenum">
              <a:rPr lang="zh-HK" altLang="en-US" smtClean="0">
                <a:solidFill>
                  <a:prstClr val="black"/>
                </a:solidFill>
              </a:rPr>
              <a:pPr/>
              <a:t>32</a:t>
            </a:fld>
            <a:endParaRPr lang="zh-HK" altLang="en-US">
              <a:solidFill>
                <a:prstClr val="black"/>
              </a:solidFill>
            </a:endParaRPr>
          </a:p>
        </p:txBody>
      </p:sp>
    </p:spTree>
    <p:extLst>
      <p:ext uri="{BB962C8B-B14F-4D97-AF65-F5344CB8AC3E}">
        <p14:creationId xmlns:p14="http://schemas.microsoft.com/office/powerpoint/2010/main" val="336578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0DF212F3-49B9-4334-9562-785310EDB8BB}" type="slidenum">
              <a:rPr lang="zh-HK" altLang="en-US" smtClean="0">
                <a:solidFill>
                  <a:prstClr val="black"/>
                </a:solidFill>
              </a:rPr>
              <a:pPr/>
              <a:t>64</a:t>
            </a:fld>
            <a:endParaRPr lang="zh-HK" altLang="en-US">
              <a:solidFill>
                <a:prstClr val="black"/>
              </a:solidFill>
            </a:endParaRPr>
          </a:p>
        </p:txBody>
      </p:sp>
    </p:spTree>
    <p:extLst>
      <p:ext uri="{BB962C8B-B14F-4D97-AF65-F5344CB8AC3E}">
        <p14:creationId xmlns:p14="http://schemas.microsoft.com/office/powerpoint/2010/main" val="2653584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39D897-08F3-4E58-99DD-CED1D84644DE}"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91737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9D897-08F3-4E58-99DD-CED1D84644DE}"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91868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9D897-08F3-4E58-99DD-CED1D84644DE}"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160259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9D897-08F3-4E58-99DD-CED1D84644DE}"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142218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39D897-08F3-4E58-99DD-CED1D84644DE}" type="datetimeFigureOut">
              <a:rPr lang="en-US" smtClean="0"/>
              <a:t>12/10/2014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3227380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39D897-08F3-4E58-99DD-CED1D84644DE}"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325772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39D897-08F3-4E58-99DD-CED1D84644DE}" type="datetimeFigureOut">
              <a:rPr lang="en-US" smtClean="0"/>
              <a:t>12/10/2014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1587431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39D897-08F3-4E58-99DD-CED1D84644DE}" type="datetimeFigureOut">
              <a:rPr lang="en-US" smtClean="0"/>
              <a:t>12/10/2014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71867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39D897-08F3-4E58-99DD-CED1D84644DE}" type="datetimeFigureOut">
              <a:rPr lang="en-US" smtClean="0"/>
              <a:t>12/10/2014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10947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9D897-08F3-4E58-99DD-CED1D84644DE}"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3905415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9D897-08F3-4E58-99DD-CED1D84644DE}" type="datetimeFigureOut">
              <a:rPr lang="en-US" smtClean="0"/>
              <a:t>12/10/2014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E43F-E922-4243-90D6-58EDFF35B52D}" type="slidenum">
              <a:rPr lang="en-US" smtClean="0"/>
              <a:t>‹#›</a:t>
            </a:fld>
            <a:endParaRPr lang="en-US"/>
          </a:p>
        </p:txBody>
      </p:sp>
    </p:spTree>
    <p:extLst>
      <p:ext uri="{BB962C8B-B14F-4D97-AF65-F5344CB8AC3E}">
        <p14:creationId xmlns:p14="http://schemas.microsoft.com/office/powerpoint/2010/main" val="83980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9D897-08F3-4E58-99DD-CED1D84644DE}" type="datetimeFigureOut">
              <a:rPr lang="en-US" smtClean="0"/>
              <a:t>12/10/2014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CE43F-E922-4243-90D6-58EDFF35B52D}" type="slidenum">
              <a:rPr lang="en-US" smtClean="0"/>
              <a:t>‹#›</a:t>
            </a:fld>
            <a:endParaRPr lang="en-US"/>
          </a:p>
        </p:txBody>
      </p:sp>
    </p:spTree>
    <p:extLst>
      <p:ext uri="{BB962C8B-B14F-4D97-AF65-F5344CB8AC3E}">
        <p14:creationId xmlns:p14="http://schemas.microsoft.com/office/powerpoint/2010/main" val="2297388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26" Type="http://schemas.openxmlformats.org/officeDocument/2006/relationships/image" Target="../media/image77.jpeg"/><Relationship Id="rId3" Type="http://schemas.openxmlformats.org/officeDocument/2006/relationships/image" Target="../media/image54.png"/><Relationship Id="rId21" Type="http://schemas.openxmlformats.org/officeDocument/2006/relationships/image" Target="../media/image72.jpeg"/><Relationship Id="rId34" Type="http://schemas.openxmlformats.org/officeDocument/2006/relationships/image" Target="../media/image85.pn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5" Type="http://schemas.openxmlformats.org/officeDocument/2006/relationships/image" Target="../media/image76.jpeg"/><Relationship Id="rId33" Type="http://schemas.openxmlformats.org/officeDocument/2006/relationships/image" Target="../media/image84.jpeg"/><Relationship Id="rId2" Type="http://schemas.openxmlformats.org/officeDocument/2006/relationships/notesSlide" Target="../notesSlides/notesSlide2.xml"/><Relationship Id="rId16" Type="http://schemas.openxmlformats.org/officeDocument/2006/relationships/image" Target="../media/image67.jpeg"/><Relationship Id="rId20" Type="http://schemas.openxmlformats.org/officeDocument/2006/relationships/image" Target="../media/image71.jpeg"/><Relationship Id="rId29"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24" Type="http://schemas.openxmlformats.org/officeDocument/2006/relationships/image" Target="../media/image75.jpeg"/><Relationship Id="rId32" Type="http://schemas.openxmlformats.org/officeDocument/2006/relationships/image" Target="../media/image83.jpeg"/><Relationship Id="rId37" Type="http://schemas.openxmlformats.org/officeDocument/2006/relationships/image" Target="../media/image88.jpeg"/><Relationship Id="rId5" Type="http://schemas.openxmlformats.org/officeDocument/2006/relationships/image" Target="../media/image56.jpeg"/><Relationship Id="rId15" Type="http://schemas.openxmlformats.org/officeDocument/2006/relationships/image" Target="../media/image66.jpeg"/><Relationship Id="rId23" Type="http://schemas.openxmlformats.org/officeDocument/2006/relationships/image" Target="../media/image74.jpeg"/><Relationship Id="rId28" Type="http://schemas.openxmlformats.org/officeDocument/2006/relationships/image" Target="../media/image79.gif"/><Relationship Id="rId36" Type="http://schemas.openxmlformats.org/officeDocument/2006/relationships/image" Target="../media/image87.png"/><Relationship Id="rId10" Type="http://schemas.openxmlformats.org/officeDocument/2006/relationships/image" Target="../media/image61.jpeg"/><Relationship Id="rId19" Type="http://schemas.openxmlformats.org/officeDocument/2006/relationships/image" Target="../media/image70.jpeg"/><Relationship Id="rId31" Type="http://schemas.openxmlformats.org/officeDocument/2006/relationships/image" Target="../media/image82.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 Id="rId22" Type="http://schemas.openxmlformats.org/officeDocument/2006/relationships/image" Target="../media/image73.jpeg"/><Relationship Id="rId27" Type="http://schemas.openxmlformats.org/officeDocument/2006/relationships/image" Target="../media/image78.jpeg"/><Relationship Id="rId30" Type="http://schemas.openxmlformats.org/officeDocument/2006/relationships/image" Target="../media/image81.jpeg"/><Relationship Id="rId35" Type="http://schemas.openxmlformats.org/officeDocument/2006/relationships/image" Target="../media/image86.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18" Type="http://schemas.openxmlformats.org/officeDocument/2006/relationships/image" Target="../media/image104.jpeg"/><Relationship Id="rId26" Type="http://schemas.openxmlformats.org/officeDocument/2006/relationships/image" Target="../media/image112.jpeg"/><Relationship Id="rId39" Type="http://schemas.openxmlformats.org/officeDocument/2006/relationships/image" Target="../media/image123.jpeg"/><Relationship Id="rId3" Type="http://schemas.openxmlformats.org/officeDocument/2006/relationships/image" Target="../media/image89.jpeg"/><Relationship Id="rId21" Type="http://schemas.openxmlformats.org/officeDocument/2006/relationships/image" Target="../media/image107.png"/><Relationship Id="rId34" Type="http://schemas.openxmlformats.org/officeDocument/2006/relationships/image" Target="../media/image118.png"/><Relationship Id="rId7" Type="http://schemas.openxmlformats.org/officeDocument/2006/relationships/image" Target="../media/image93.jpeg"/><Relationship Id="rId12" Type="http://schemas.openxmlformats.org/officeDocument/2006/relationships/image" Target="../media/image98.jpeg"/><Relationship Id="rId17" Type="http://schemas.openxmlformats.org/officeDocument/2006/relationships/image" Target="../media/image103.jpeg"/><Relationship Id="rId25" Type="http://schemas.openxmlformats.org/officeDocument/2006/relationships/image" Target="../media/image111.jpeg"/><Relationship Id="rId33" Type="http://schemas.openxmlformats.org/officeDocument/2006/relationships/image" Target="../media/image117.jpeg"/><Relationship Id="rId38" Type="http://schemas.openxmlformats.org/officeDocument/2006/relationships/image" Target="../media/image122.jpeg"/><Relationship Id="rId2" Type="http://schemas.openxmlformats.org/officeDocument/2006/relationships/image" Target="../media/image54.png"/><Relationship Id="rId16" Type="http://schemas.openxmlformats.org/officeDocument/2006/relationships/image" Target="../media/image102.jpeg"/><Relationship Id="rId20" Type="http://schemas.openxmlformats.org/officeDocument/2006/relationships/image" Target="../media/image106.jpeg"/><Relationship Id="rId29"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24" Type="http://schemas.openxmlformats.org/officeDocument/2006/relationships/image" Target="../media/image110.jpeg"/><Relationship Id="rId32" Type="http://schemas.openxmlformats.org/officeDocument/2006/relationships/image" Target="../media/image47.jpeg"/><Relationship Id="rId37" Type="http://schemas.openxmlformats.org/officeDocument/2006/relationships/image" Target="../media/image121.png"/><Relationship Id="rId40" Type="http://schemas.openxmlformats.org/officeDocument/2006/relationships/image" Target="../media/image124.jpeg"/><Relationship Id="rId5" Type="http://schemas.openxmlformats.org/officeDocument/2006/relationships/image" Target="../media/image91.jpeg"/><Relationship Id="rId15" Type="http://schemas.openxmlformats.org/officeDocument/2006/relationships/image" Target="../media/image101.jpeg"/><Relationship Id="rId23" Type="http://schemas.openxmlformats.org/officeDocument/2006/relationships/image" Target="../media/image109.jpeg"/><Relationship Id="rId28" Type="http://schemas.openxmlformats.org/officeDocument/2006/relationships/image" Target="../media/image114.jpeg"/><Relationship Id="rId36" Type="http://schemas.openxmlformats.org/officeDocument/2006/relationships/image" Target="../media/image120.gif"/><Relationship Id="rId10" Type="http://schemas.openxmlformats.org/officeDocument/2006/relationships/image" Target="../media/image96.jpeg"/><Relationship Id="rId19" Type="http://schemas.openxmlformats.org/officeDocument/2006/relationships/image" Target="../media/image105.jpeg"/><Relationship Id="rId31" Type="http://schemas.openxmlformats.org/officeDocument/2006/relationships/image" Target="../media/image46.jpe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00.jpeg"/><Relationship Id="rId22" Type="http://schemas.openxmlformats.org/officeDocument/2006/relationships/image" Target="../media/image108.jpeg"/><Relationship Id="rId27" Type="http://schemas.openxmlformats.org/officeDocument/2006/relationships/image" Target="../media/image113.jpeg"/><Relationship Id="rId30" Type="http://schemas.openxmlformats.org/officeDocument/2006/relationships/image" Target="../media/image116.jpeg"/><Relationship Id="rId35" Type="http://schemas.openxmlformats.org/officeDocument/2006/relationships/image" Target="../media/image119.png"/></Relationships>
</file>

<file path=ppt/slides/_rels/slide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6.jpeg"/><Relationship Id="rId18" Type="http://schemas.openxmlformats.org/officeDocument/2006/relationships/image" Target="../media/image73.jpe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5.jpeg"/><Relationship Id="rId17" Type="http://schemas.openxmlformats.org/officeDocument/2006/relationships/image" Target="../media/image76.jpeg"/><Relationship Id="rId2" Type="http://schemas.openxmlformats.org/officeDocument/2006/relationships/image" Target="../media/image126.jpeg"/><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4.png"/><Relationship Id="rId5" Type="http://schemas.openxmlformats.org/officeDocument/2006/relationships/image" Target="../media/image129.png"/><Relationship Id="rId15" Type="http://schemas.openxmlformats.org/officeDocument/2006/relationships/image" Target="../media/image70.jpeg"/><Relationship Id="rId10" Type="http://schemas.openxmlformats.org/officeDocument/2006/relationships/image" Target="../media/image133.jpeg"/><Relationship Id="rId19" Type="http://schemas.openxmlformats.org/officeDocument/2006/relationships/image" Target="../media/image71.jpeg"/><Relationship Id="rId4" Type="http://schemas.openxmlformats.org/officeDocument/2006/relationships/image" Target="../media/image128.png"/><Relationship Id="rId9" Type="http://schemas.openxmlformats.org/officeDocument/2006/relationships/image" Target="../media/image21.jpeg"/><Relationship Id="rId1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9.png"/><Relationship Id="rId4" Type="http://schemas.openxmlformats.org/officeDocument/2006/relationships/image" Target="../media/image143.jpeg"/><Relationship Id="rId9" Type="http://schemas.openxmlformats.org/officeDocument/2006/relationships/image" Target="../media/image148.jpeg"/></Relationships>
</file>

<file path=ppt/slides/_rels/slide27.xml.rels><?xml version="1.0" encoding="UTF-8" standalone="yes"?>
<Relationships xmlns="http://schemas.openxmlformats.org/package/2006/relationships"><Relationship Id="rId8" Type="http://schemas.openxmlformats.org/officeDocument/2006/relationships/image" Target="../media/image155.gif"/><Relationship Id="rId13" Type="http://schemas.openxmlformats.org/officeDocument/2006/relationships/image" Target="../media/image160.jpeg"/><Relationship Id="rId3" Type="http://schemas.openxmlformats.org/officeDocument/2006/relationships/image" Target="../media/image21.jpe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3.gif"/><Relationship Id="rId11" Type="http://schemas.openxmlformats.org/officeDocument/2006/relationships/image" Target="../media/image158.jpe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jpeg"/></Relationships>
</file>

<file path=ppt/slides/_rels/slide28.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73.jpeg"/><Relationship Id="rId3" Type="http://schemas.openxmlformats.org/officeDocument/2006/relationships/image" Target="../media/image163.jpeg"/><Relationship Id="rId7" Type="http://schemas.openxmlformats.org/officeDocument/2006/relationships/image" Target="../media/image167.jpeg"/><Relationship Id="rId12" Type="http://schemas.openxmlformats.org/officeDocument/2006/relationships/image" Target="../media/image172.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11" Type="http://schemas.openxmlformats.org/officeDocument/2006/relationships/image" Target="../media/image171.jpeg"/><Relationship Id="rId5" Type="http://schemas.openxmlformats.org/officeDocument/2006/relationships/image" Target="../media/image165.jpeg"/><Relationship Id="rId15" Type="http://schemas.openxmlformats.org/officeDocument/2006/relationships/image" Target="../media/image149.png"/><Relationship Id="rId10" Type="http://schemas.openxmlformats.org/officeDocument/2006/relationships/image" Target="../media/image170.jpeg"/><Relationship Id="rId4" Type="http://schemas.openxmlformats.org/officeDocument/2006/relationships/image" Target="../media/image164.jpeg"/><Relationship Id="rId9" Type="http://schemas.openxmlformats.org/officeDocument/2006/relationships/image" Target="../media/image169.jpeg"/><Relationship Id="rId14" Type="http://schemas.openxmlformats.org/officeDocument/2006/relationships/image" Target="../media/image174.jpeg"/></Relationships>
</file>

<file path=ppt/slides/_rels/slide2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image" Target="../media/image6.jpe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7.gif"/><Relationship Id="rId7" Type="http://schemas.openxmlformats.org/officeDocument/2006/relationships/image" Target="../media/image18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19.png"/><Relationship Id="rId10" Type="http://schemas.openxmlformats.org/officeDocument/2006/relationships/image" Target="../media/image183.png"/><Relationship Id="rId4" Type="http://schemas.openxmlformats.org/officeDocument/2006/relationships/image" Target="../media/image178.png"/><Relationship Id="rId9" Type="http://schemas.openxmlformats.org/officeDocument/2006/relationships/image" Target="../media/image182.png"/></Relationships>
</file>

<file path=ppt/slides/_rels/slide3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png"/></Relationships>
</file>

<file path=ppt/slides/_rels/slide3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4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6.jpe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6.jpe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6.jpe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2.jpeg"/><Relationship Id="rId5" Type="http://schemas.openxmlformats.org/officeDocument/2006/relationships/image" Target="../media/image28.png"/><Relationship Id="rId10" Type="http://schemas.openxmlformats.org/officeDocument/2006/relationships/image" Target="../media/image23.gif"/><Relationship Id="rId4" Type="http://schemas.openxmlformats.org/officeDocument/2006/relationships/image" Target="../media/image27.png"/><Relationship Id="rId9"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5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210.png"/><Relationship Id="rId4" Type="http://schemas.openxmlformats.org/officeDocument/2006/relationships/image" Target="../media/image209.png"/></Relationships>
</file>

<file path=ppt/slides/_rels/slide5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5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07.png"/></Relationships>
</file>

<file path=ppt/slides/_rels/slide5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5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62.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4.png"/><Relationship Id="rId7" Type="http://schemas.openxmlformats.org/officeDocument/2006/relationships/image" Target="../media/image226.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25.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9.png"/><Relationship Id="rId18" Type="http://schemas.openxmlformats.org/officeDocument/2006/relationships/image" Target="../media/image244.png"/><Relationship Id="rId3" Type="http://schemas.openxmlformats.org/officeDocument/2006/relationships/image" Target="../media/image199.png"/><Relationship Id="rId7" Type="http://schemas.openxmlformats.org/officeDocument/2006/relationships/image" Target="../media/image233.png"/><Relationship Id="rId12" Type="http://schemas.openxmlformats.org/officeDocument/2006/relationships/image" Target="../media/image238.png"/><Relationship Id="rId17" Type="http://schemas.openxmlformats.org/officeDocument/2006/relationships/image" Target="../media/image243.png"/><Relationship Id="rId2" Type="http://schemas.openxmlformats.org/officeDocument/2006/relationships/notesSlide" Target="../notesSlides/notesSlide4.xml"/><Relationship Id="rId16"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5" Type="http://schemas.openxmlformats.org/officeDocument/2006/relationships/image" Target="../media/image241.png"/><Relationship Id="rId10" Type="http://schemas.openxmlformats.org/officeDocument/2006/relationships/image" Target="../media/image236.png"/><Relationship Id="rId19" Type="http://schemas.openxmlformats.org/officeDocument/2006/relationships/image" Target="../media/image245.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image" Target="../media/image240.png"/></Relationships>
</file>

<file path=ppt/slides/_rels/slide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3.gif"/><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image" Target="../media/image21.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6"/>
          <p:cNvSpPr txBox="1">
            <a:spLocks noChangeArrowheads="1"/>
          </p:cNvSpPr>
          <p:nvPr/>
        </p:nvSpPr>
        <p:spPr bwMode="auto">
          <a:xfrm>
            <a:off x="2895600" y="2137827"/>
            <a:ext cx="5998594" cy="1138773"/>
          </a:xfrm>
          <a:prstGeom prst="rect">
            <a:avLst/>
          </a:prstGeom>
          <a:noFill/>
          <a:ln w="9525">
            <a:noFill/>
            <a:miter lim="800000"/>
            <a:headEnd/>
            <a:tailEnd/>
          </a:ln>
          <a:effectLst/>
        </p:spPr>
        <p:txBody>
          <a:bodyPr wrap="square">
            <a:spAutoFit/>
          </a:bodyPr>
          <a:lstStyle/>
          <a:p>
            <a:pPr algn="ctr">
              <a:spcBef>
                <a:spcPct val="50000"/>
              </a:spcBef>
              <a:defRPr/>
            </a:pPr>
            <a:r>
              <a:rPr lang="en-US" sz="6800" b="1" dirty="0" smtClean="0">
                <a:solidFill>
                  <a:srgbClr val="33CCFF"/>
                </a:solidFill>
              </a:rPr>
              <a:t>Chris Wong</a:t>
            </a:r>
            <a:endParaRPr lang="en-US" sz="6800" b="1" dirty="0">
              <a:solidFill>
                <a:srgbClr val="33CCFF"/>
              </a:solidFill>
            </a:endParaRPr>
          </a:p>
        </p:txBody>
      </p:sp>
      <p:sp>
        <p:nvSpPr>
          <p:cNvPr id="13" name="Text Box 6"/>
          <p:cNvSpPr txBox="1">
            <a:spLocks noChangeArrowheads="1"/>
          </p:cNvSpPr>
          <p:nvPr/>
        </p:nvSpPr>
        <p:spPr bwMode="auto">
          <a:xfrm>
            <a:off x="3115894" y="3198674"/>
            <a:ext cx="5903842" cy="1754326"/>
          </a:xfrm>
          <a:prstGeom prst="rect">
            <a:avLst/>
          </a:prstGeom>
          <a:noFill/>
          <a:ln w="9525">
            <a:noFill/>
            <a:miter lim="800000"/>
            <a:headEnd/>
            <a:tailEnd/>
          </a:ln>
          <a:effectLst/>
        </p:spPr>
        <p:txBody>
          <a:bodyPr wrap="square">
            <a:spAutoFit/>
          </a:bodyPr>
          <a:lstStyle/>
          <a:p>
            <a:pPr algn="ctr">
              <a:spcBef>
                <a:spcPts val="1200"/>
              </a:spcBef>
              <a:defRPr/>
            </a:pPr>
            <a:r>
              <a:rPr lang="zh-TW" altLang="en-US" sz="4400" dirty="0" smtClean="0">
                <a:solidFill>
                  <a:prstClr val="black">
                    <a:lumMod val="75000"/>
                    <a:lumOff val="25000"/>
                  </a:prstClr>
                </a:solidFill>
                <a:latin typeface="華康儷中黑" pitchFamily="49" charset="-120"/>
                <a:ea typeface="華康儷中黑" pitchFamily="49" charset="-120"/>
              </a:rPr>
              <a:t>高級業務拓展主任</a:t>
            </a:r>
            <a:r>
              <a:rPr lang="en-US" altLang="zh-TW" sz="4400" dirty="0">
                <a:solidFill>
                  <a:prstClr val="black">
                    <a:lumMod val="75000"/>
                    <a:lumOff val="25000"/>
                  </a:prstClr>
                </a:solidFill>
                <a:latin typeface="華康儷中黑" pitchFamily="49" charset="-120"/>
                <a:ea typeface="華康儷中黑" pitchFamily="49" charset="-120"/>
              </a:rPr>
              <a:t/>
            </a:r>
            <a:br>
              <a:rPr lang="en-US" altLang="zh-TW" sz="4400" dirty="0">
                <a:solidFill>
                  <a:prstClr val="black">
                    <a:lumMod val="75000"/>
                    <a:lumOff val="25000"/>
                  </a:prstClr>
                </a:solidFill>
                <a:latin typeface="華康儷中黑" pitchFamily="49" charset="-120"/>
                <a:ea typeface="華康儷中黑" pitchFamily="49" charset="-120"/>
              </a:rPr>
            </a:br>
            <a:r>
              <a:rPr lang="en-US" altLang="zh-TW" sz="3200" b="1" dirty="0" smtClean="0">
                <a:solidFill>
                  <a:prstClr val="black">
                    <a:lumMod val="75000"/>
                    <a:lumOff val="25000"/>
                  </a:prstClr>
                </a:solidFill>
              </a:rPr>
              <a:t>Senior Business Development Executive</a:t>
            </a:r>
            <a:endParaRPr lang="en-US" sz="3200" b="1" dirty="0">
              <a:solidFill>
                <a:prstClr val="black">
                  <a:lumMod val="75000"/>
                  <a:lumOff val="25000"/>
                </a:prstClr>
              </a:solidFill>
            </a:endParaRPr>
          </a:p>
        </p:txBody>
      </p:sp>
      <p:sp>
        <p:nvSpPr>
          <p:cNvPr id="8" name="TextBox 7"/>
          <p:cNvSpPr txBox="1"/>
          <p:nvPr/>
        </p:nvSpPr>
        <p:spPr>
          <a:xfrm>
            <a:off x="786638" y="118408"/>
            <a:ext cx="7747762" cy="1938992"/>
          </a:xfrm>
          <a:prstGeom prst="rect">
            <a:avLst/>
          </a:prstGeom>
          <a:noFill/>
        </p:spPr>
        <p:txBody>
          <a:bodyPr wrap="none" rtlCol="0">
            <a:spAutoFit/>
          </a:bodyPr>
          <a:lstStyle/>
          <a:p>
            <a:pPr algn="ctr"/>
            <a:r>
              <a:rPr lang="zh-TW" altLang="en-US" sz="4000" b="1" dirty="0">
                <a:solidFill>
                  <a:prstClr val="black">
                    <a:lumMod val="75000"/>
                    <a:lumOff val="25000"/>
                  </a:prstClr>
                </a:solidFill>
                <a:latin typeface="華康儷中黑" panose="020B0509000000000000" pitchFamily="49" charset="-120"/>
                <a:ea typeface="華康儷中黑" panose="020B0509000000000000" pitchFamily="49" charset="-120"/>
              </a:rPr>
              <a:t>消費即</a:t>
            </a:r>
            <a:r>
              <a:rPr lang="zh-TW" altLang="en-US" sz="4000" b="1" dirty="0" smtClean="0">
                <a:solidFill>
                  <a:prstClr val="black">
                    <a:lumMod val="75000"/>
                    <a:lumOff val="25000"/>
                  </a:prstClr>
                </a:solidFill>
                <a:latin typeface="華康儷中黑" panose="020B0509000000000000" pitchFamily="49" charset="-120"/>
                <a:ea typeface="華康儷中黑" panose="020B0509000000000000" pitchFamily="49" charset="-120"/>
              </a:rPr>
              <a:t>賺</a:t>
            </a:r>
            <a:r>
              <a:rPr lang="zh-TW" altLang="en-US" sz="4000" b="1" dirty="0" smtClean="0">
                <a:solidFill>
                  <a:prstClr val="black">
                    <a:lumMod val="75000"/>
                    <a:lumOff val="25000"/>
                  </a:prstClr>
                </a:solidFill>
                <a:ea typeface="華康儷中黑" panose="020B0509000000000000" pitchFamily="49" charset="-120"/>
              </a:rPr>
              <a:t>與</a:t>
            </a:r>
            <a:r>
              <a:rPr lang="zh-TW" altLang="en-US" sz="4000" b="1" dirty="0" smtClean="0">
                <a:solidFill>
                  <a:prstClr val="black">
                    <a:lumMod val="75000"/>
                    <a:lumOff val="25000"/>
                  </a:prstClr>
                </a:solidFill>
                <a:latin typeface="華康儷中黑" panose="020B0509000000000000" pitchFamily="49" charset="-120"/>
                <a:ea typeface="華康儷中黑" panose="020B0509000000000000" pitchFamily="49" charset="-120"/>
              </a:rPr>
              <a:t>一</a:t>
            </a:r>
            <a:r>
              <a:rPr lang="zh-TW" altLang="en-US" sz="4000" b="1" dirty="0">
                <a:solidFill>
                  <a:prstClr val="black">
                    <a:lumMod val="75000"/>
                    <a:lumOff val="25000"/>
                  </a:prstClr>
                </a:solidFill>
                <a:latin typeface="華康儷中黑" panose="020B0509000000000000" pitchFamily="49" charset="-120"/>
                <a:ea typeface="華康儷中黑" panose="020B0509000000000000" pitchFamily="49" charset="-120"/>
              </a:rPr>
              <a:t>站式網上購物平</a:t>
            </a:r>
            <a:r>
              <a:rPr lang="zh-TW" altLang="en-US" sz="4000" b="1" dirty="0" smtClean="0">
                <a:solidFill>
                  <a:prstClr val="black">
                    <a:lumMod val="75000"/>
                    <a:lumOff val="25000"/>
                  </a:prstClr>
                </a:solidFill>
                <a:latin typeface="華康儷中黑" panose="020B0509000000000000" pitchFamily="49" charset="-120"/>
                <a:ea typeface="華康儷中黑" panose="020B0509000000000000" pitchFamily="49" charset="-120"/>
              </a:rPr>
              <a:t>台</a:t>
            </a:r>
            <a:r>
              <a:rPr lang="zh-TW" altLang="en-US" sz="4000" b="1" dirty="0">
                <a:solidFill>
                  <a:prstClr val="black">
                    <a:lumMod val="75000"/>
                    <a:lumOff val="25000"/>
                  </a:prstClr>
                </a:solidFill>
                <a:latin typeface="Adobe 繁黑體 Std B" pitchFamily="34" charset="-120"/>
                <a:ea typeface="Adobe 繁黑體 Std B" pitchFamily="34" charset="-120"/>
              </a:rPr>
              <a:t/>
            </a:r>
            <a:br>
              <a:rPr lang="zh-TW" altLang="en-US" sz="4000" b="1" dirty="0">
                <a:solidFill>
                  <a:prstClr val="black">
                    <a:lumMod val="75000"/>
                    <a:lumOff val="25000"/>
                  </a:prstClr>
                </a:solidFill>
                <a:latin typeface="Adobe 繁黑體 Std B" pitchFamily="34" charset="-120"/>
                <a:ea typeface="Adobe 繁黑體 Std B" pitchFamily="34" charset="-120"/>
              </a:rPr>
            </a:br>
            <a:r>
              <a:rPr lang="en-US" altLang="zh-TW" sz="4000" b="1" dirty="0">
                <a:solidFill>
                  <a:prstClr val="black">
                    <a:lumMod val="75000"/>
                    <a:lumOff val="25000"/>
                  </a:prstClr>
                </a:solidFill>
                <a:ea typeface="Adobe 繁黑體 Std B" pitchFamily="34" charset="-120"/>
              </a:rPr>
              <a:t>Getting Paid to Shop </a:t>
            </a:r>
            <a:r>
              <a:rPr lang="en-US" altLang="zh-TW" sz="4000" b="1" dirty="0" smtClean="0">
                <a:solidFill>
                  <a:prstClr val="black">
                    <a:lumMod val="75000"/>
                    <a:lumOff val="25000"/>
                  </a:prstClr>
                </a:solidFill>
                <a:ea typeface="Adobe 繁黑體 Std B" pitchFamily="34" charset="-120"/>
              </a:rPr>
              <a:t>Smart</a:t>
            </a:r>
            <a:endParaRPr lang="en-US" altLang="zh-TW" sz="4000" b="1" dirty="0">
              <a:solidFill>
                <a:prstClr val="black">
                  <a:lumMod val="75000"/>
                  <a:lumOff val="25000"/>
                </a:prstClr>
              </a:solidFill>
              <a:ea typeface="Adobe 繁黑體 Std B" pitchFamily="34" charset="-120"/>
            </a:endParaRPr>
          </a:p>
          <a:p>
            <a:pPr algn="ctr"/>
            <a:r>
              <a:rPr lang="en-US" altLang="zh-TW" sz="4000" b="1" dirty="0" smtClean="0">
                <a:solidFill>
                  <a:prstClr val="black">
                    <a:lumMod val="75000"/>
                    <a:lumOff val="25000"/>
                  </a:prstClr>
                </a:solidFill>
                <a:ea typeface="Adobe 繁黑體 Std B" pitchFamily="34" charset="-120"/>
              </a:rPr>
              <a:t>One Stop Online Shopping </a:t>
            </a:r>
            <a:r>
              <a:rPr lang="en-US" altLang="zh-TW" sz="4000" b="1" dirty="0">
                <a:solidFill>
                  <a:prstClr val="black">
                    <a:lumMod val="75000"/>
                    <a:lumOff val="25000"/>
                  </a:prstClr>
                </a:solidFill>
                <a:ea typeface="Adobe 繁黑體 Std B" pitchFamily="34" charset="-120"/>
              </a:rPr>
              <a:t>P</a:t>
            </a:r>
            <a:r>
              <a:rPr lang="en-US" altLang="zh-TW" sz="4000" b="1" dirty="0" smtClean="0">
                <a:solidFill>
                  <a:prstClr val="black">
                    <a:lumMod val="75000"/>
                    <a:lumOff val="25000"/>
                  </a:prstClr>
                </a:solidFill>
                <a:ea typeface="Adobe 繁黑體 Std B" pitchFamily="34" charset="-120"/>
              </a:rPr>
              <a:t>latform</a:t>
            </a:r>
            <a:endParaRPr lang="en-US" sz="4000" dirty="0">
              <a:solidFill>
                <a:prstClr val="black">
                  <a:lumMod val="75000"/>
                  <a:lumOff val="25000"/>
                </a:prstClr>
              </a:solidFill>
              <a:ea typeface="Adobe 繁黑體 Std B" pitchFamily="34" charset="-12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135" y="2209800"/>
            <a:ext cx="2669265"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0527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chrisw\Desktop\bank-at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4"/>
            <a:ext cx="9136743" cy="82433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hrisw\Desktop\bank-at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 y="0"/>
            <a:ext cx="9136743" cy="82433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81" t="6102" r="11071" b="5208"/>
          <a:stretch/>
        </p:blipFill>
        <p:spPr bwMode="auto">
          <a:xfrm>
            <a:off x="10515600" y="-1950601"/>
            <a:ext cx="9270154" cy="832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0"/>
            <a:ext cx="9144000" cy="6858000"/>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user\Desktop\Shop.com\25hj155jh.png"/>
          <p:cNvPicPr>
            <a:picLocks noChangeAspect="1" noChangeArrowheads="1"/>
          </p:cNvPicPr>
          <p:nvPr/>
        </p:nvPicPr>
        <p:blipFill rotWithShape="1">
          <a:blip r:embed="rId4" cstate="print"/>
          <a:srcRect l="-345" t="-3092" r="44514" b="26930"/>
          <a:stretch/>
        </p:blipFill>
        <p:spPr bwMode="auto">
          <a:xfrm>
            <a:off x="381000" y="2107476"/>
            <a:ext cx="4591050" cy="3509553"/>
          </a:xfrm>
          <a:prstGeom prst="rect">
            <a:avLst/>
          </a:prstGeom>
          <a:noFill/>
        </p:spPr>
      </p:pic>
      <p:pic>
        <p:nvPicPr>
          <p:cNvPr id="10" name="Picture 2" descr="C:\Users\user\Desktop\Shop.com\25hj155jh.png"/>
          <p:cNvPicPr>
            <a:picLocks noChangeAspect="1" noChangeArrowheads="1"/>
          </p:cNvPicPr>
          <p:nvPr/>
        </p:nvPicPr>
        <p:blipFill rotWithShape="1">
          <a:blip r:embed="rId4" cstate="print"/>
          <a:srcRect l="55486" t="-3092" r="-1924" b="26930"/>
          <a:stretch/>
        </p:blipFill>
        <p:spPr bwMode="auto">
          <a:xfrm>
            <a:off x="4972050" y="2133600"/>
            <a:ext cx="3818656" cy="3509553"/>
          </a:xfrm>
          <a:prstGeom prst="rect">
            <a:avLst/>
          </a:prstGeom>
          <a:noFill/>
        </p:spPr>
      </p:pic>
      <p:pic>
        <p:nvPicPr>
          <p:cNvPr id="4098" name="Picture 2" descr="C:\Users\ShinG\Desktop\AT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0909" y="6629400"/>
            <a:ext cx="109537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36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2500"/>
                            </p:stCondLst>
                            <p:childTnLst>
                              <p:par>
                                <p:cTn id="15" presetID="2" presetClass="exit" presetSubtype="4" fill="hold" nodeType="afterEffect">
                                  <p:stCondLst>
                                    <p:cond delay="1000"/>
                                  </p:stCondLst>
                                  <p:childTnLst>
                                    <p:anim calcmode="lin" valueType="num">
                                      <p:cBhvr additive="base">
                                        <p:cTn id="16" dur="500"/>
                                        <p:tgtEl>
                                          <p:spTgt spid="10"/>
                                        </p:tgtEl>
                                        <p:attrNameLst>
                                          <p:attrName>ppt_x</p:attrName>
                                        </p:attrNameLst>
                                      </p:cBhvr>
                                      <p:tavLst>
                                        <p:tav tm="0">
                                          <p:val>
                                            <p:strVal val="ppt_x"/>
                                          </p:val>
                                        </p:tav>
                                        <p:tav tm="100000">
                                          <p:val>
                                            <p:strVal val="ppt_x"/>
                                          </p:val>
                                        </p:tav>
                                      </p:tavLst>
                                    </p:anim>
                                    <p:anim calcmode="lin" valueType="num">
                                      <p:cBhvr additive="base">
                                        <p:cTn id="17" dur="500"/>
                                        <p:tgtEl>
                                          <p:spTgt spid="10"/>
                                        </p:tgtEl>
                                        <p:attrNameLst>
                                          <p:attrName>ppt_y</p:attrName>
                                        </p:attrNameLst>
                                      </p:cBhvr>
                                      <p:tavLst>
                                        <p:tav tm="0">
                                          <p:val>
                                            <p:strVal val="ppt_y"/>
                                          </p:val>
                                        </p:tav>
                                        <p:tav tm="100000">
                                          <p:val>
                                            <p:strVal val="1+ppt_h/2"/>
                                          </p:val>
                                        </p:tav>
                                      </p:tavLst>
                                    </p:anim>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4000"/>
                            </p:stCondLst>
                            <p:childTnLst>
                              <p:par>
                                <p:cTn id="20" presetID="42" presetClass="path" presetSubtype="0" accel="50000" decel="50000" fill="hold" nodeType="afterEffect">
                                  <p:stCondLst>
                                    <p:cond delay="0"/>
                                  </p:stCondLst>
                                  <p:childTnLst>
                                    <p:animMotion origin="layout" path="M 1.66667E-6 -4.44444E-6 L 0.18229 0.00348 " pathEditMode="relative" rAng="0" ptsTypes="AA">
                                      <p:cBhvr>
                                        <p:cTn id="21" dur="2000" fill="hold"/>
                                        <p:tgtEl>
                                          <p:spTgt spid="9"/>
                                        </p:tgtEl>
                                        <p:attrNameLst>
                                          <p:attrName>ppt_x</p:attrName>
                                          <p:attrName>ppt_y</p:attrName>
                                        </p:attrNameLst>
                                      </p:cBhvr>
                                      <p:rCtr x="9115" y="162"/>
                                    </p:animMotion>
                                  </p:childTnLst>
                                </p:cTn>
                              </p:par>
                            </p:childTnLst>
                          </p:cTn>
                        </p:par>
                        <p:par>
                          <p:cTn id="22" fill="hold">
                            <p:stCondLst>
                              <p:cond delay="6000"/>
                            </p:stCondLst>
                            <p:childTnLst>
                              <p:par>
                                <p:cTn id="23" presetID="26" presetClass="emph" presetSubtype="0" fill="hold"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4191005"/>
            <a:ext cx="9144000" cy="2362195"/>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6" name="Rectangle 5"/>
          <p:cNvSpPr/>
          <p:nvPr/>
        </p:nvSpPr>
        <p:spPr>
          <a:xfrm>
            <a:off x="457200" y="4667267"/>
            <a:ext cx="8382000" cy="2400657"/>
          </a:xfrm>
          <a:prstGeom prst="rect">
            <a:avLst/>
          </a:prstGeom>
          <a:noFill/>
          <a:ln>
            <a:noFill/>
          </a:ln>
        </p:spPr>
        <p:txBody>
          <a:bodyPr wrap="square">
            <a:spAutoFit/>
          </a:bodyPr>
          <a:lstStyle/>
          <a:p>
            <a:pPr algn="ctr"/>
            <a:r>
              <a:rPr lang="zh-TW" altLang="en-US" sz="5000" b="1" dirty="0" smtClean="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港幣</a:t>
            </a:r>
            <a:r>
              <a:rPr lang="en-US" altLang="zh-TW" sz="5000" b="1" dirty="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3</a:t>
            </a:r>
            <a:r>
              <a:rPr lang="zh-TW" altLang="en-US" sz="5000" b="1" dirty="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千</a:t>
            </a:r>
            <a:r>
              <a:rPr lang="en-US" altLang="zh-TW" sz="5000" b="1" dirty="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8</a:t>
            </a:r>
            <a:r>
              <a:rPr lang="zh-TW" altLang="en-US" sz="5000" b="1" dirty="0" smtClean="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百萬</a:t>
            </a:r>
            <a:endParaRPr lang="en-US" altLang="zh-TW" sz="5000" b="1" dirty="0" smtClean="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HK" sz="5000" b="1" dirty="0" smtClean="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38 million </a:t>
            </a:r>
            <a:endParaRPr lang="zh-HK" altLang="en-US" sz="5000" b="1" dirty="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endParaRPr>
          </a:p>
          <a:p>
            <a:pPr algn="ctr"/>
            <a:r>
              <a:rPr lang="en-US" sz="5000" b="1" dirty="0" smtClean="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 </a:t>
            </a:r>
            <a:endParaRPr lang="en-MY" sz="5000" b="1" dirty="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endParaRPr>
          </a:p>
        </p:txBody>
      </p:sp>
      <p:sp>
        <p:nvSpPr>
          <p:cNvPr id="7" name="Rectangle 6"/>
          <p:cNvSpPr/>
          <p:nvPr/>
        </p:nvSpPr>
        <p:spPr>
          <a:xfrm>
            <a:off x="0" y="4419600"/>
            <a:ext cx="9144000" cy="338554"/>
          </a:xfrm>
          <a:prstGeom prst="rect">
            <a:avLst/>
          </a:prstGeom>
        </p:spPr>
        <p:txBody>
          <a:bodyPr wrap="square">
            <a:spAutoFit/>
          </a:bodyPr>
          <a:lstStyle/>
          <a:p>
            <a:pPr algn="ctr"/>
            <a:r>
              <a:rPr lang="zh-TW" altLang="en-US" sz="1600" dirty="0" smtClean="0">
                <a:ln>
                  <a:solidFill>
                    <a:prstClr val="white"/>
                  </a:solidFill>
                </a:ln>
                <a:solidFill>
                  <a:prstClr val="white"/>
                </a:solidFill>
                <a:latin typeface="Arial" panose="020B0604020202020204" pitchFamily="34" charset="0"/>
                <a:ea typeface="華康儷中黑" panose="020B0509000000000000" pitchFamily="49" charset="-120"/>
                <a:cs typeface="Arial" panose="020B0604020202020204" pitchFamily="34" charset="0"/>
              </a:rPr>
              <a:t>提供多於 </a:t>
            </a:r>
            <a:r>
              <a:rPr lang="en-US" altLang="zh-TW" sz="1600" dirty="0" smtClean="0">
                <a:ln>
                  <a:solidFill>
                    <a:prstClr val="white"/>
                  </a:solidFill>
                </a:ln>
                <a:solidFill>
                  <a:prstClr val="white"/>
                </a:solidFill>
                <a:latin typeface="Arial" panose="020B0604020202020204" pitchFamily="34" charset="0"/>
                <a:ea typeface="華康儷中黑" panose="020B0509000000000000" pitchFamily="49" charset="-120"/>
                <a:cs typeface="Arial" panose="020B0604020202020204" pitchFamily="34" charset="0"/>
              </a:rPr>
              <a:t>Provided m</a:t>
            </a:r>
            <a:r>
              <a:rPr lang="en-US" sz="1600" dirty="0" smtClean="0">
                <a:ln>
                  <a:solidFill>
                    <a:prstClr val="white"/>
                  </a:solidFill>
                </a:ln>
                <a:solidFill>
                  <a:prstClr val="white"/>
                </a:solidFill>
                <a:latin typeface="Arial" panose="020B0604020202020204" pitchFamily="34" charset="0"/>
                <a:ea typeface="華康儷中黑" panose="020B0509000000000000" pitchFamily="49" charset="-120"/>
                <a:cs typeface="Arial" panose="020B0604020202020204" pitchFamily="34" charset="0"/>
              </a:rPr>
              <a:t>ore </a:t>
            </a:r>
            <a:r>
              <a:rPr lang="en-US" sz="1600" dirty="0">
                <a:ln>
                  <a:solidFill>
                    <a:prstClr val="white"/>
                  </a:solidFill>
                </a:ln>
                <a:solidFill>
                  <a:prstClr val="white"/>
                </a:solidFill>
                <a:latin typeface="Arial" panose="020B0604020202020204" pitchFamily="34" charset="0"/>
                <a:ea typeface="華康儷中黑" panose="020B0509000000000000" pitchFamily="49" charset="-120"/>
                <a:cs typeface="Arial" panose="020B0604020202020204" pitchFamily="34" charset="0"/>
              </a:rPr>
              <a:t>than</a:t>
            </a:r>
            <a:endParaRPr lang="en-MY" sz="1600" dirty="0">
              <a:ln>
                <a:solidFill>
                  <a:prstClr val="white"/>
                </a:solidFill>
              </a:ln>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8" name="Picture 2" descr="O:\Product_SC\Communications\Graphics\Company Logo\Cashback\Cashback Dol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4770854"/>
            <a:ext cx="983259" cy="68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304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26" presetClass="emph" presetSubtype="0" fill="hold" grpId="1"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chrisw\Desktop\bank-at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 y="0"/>
            <a:ext cx="9136743" cy="82433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81" t="6102" r="11071" b="5208"/>
          <a:stretch/>
        </p:blipFill>
        <p:spPr bwMode="auto">
          <a:xfrm>
            <a:off x="10515600" y="-1950601"/>
            <a:ext cx="9270154" cy="832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0"/>
            <a:ext cx="9144000" cy="6858000"/>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Content Placeholder 2"/>
          <p:cNvSpPr>
            <a:spLocks noGrp="1"/>
          </p:cNvSpPr>
          <p:nvPr>
            <p:ph idx="1"/>
          </p:nvPr>
        </p:nvSpPr>
        <p:spPr>
          <a:xfrm>
            <a:off x="228600" y="2209800"/>
            <a:ext cx="8305800" cy="2895600"/>
          </a:xfrm>
        </p:spPr>
        <p:txBody>
          <a:bodyPr>
            <a:noAutofit/>
          </a:bodyPr>
          <a:lstStyle/>
          <a:p>
            <a:pPr marL="457200" lvl="1" indent="0" algn="ctr">
              <a:buNone/>
            </a:pPr>
            <a:r>
              <a:rPr lang="zh-TW" altLang="en-US"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現金回贈計劃更具彈性！</a:t>
            </a:r>
            <a:endParaRPr lang="en-US" altLang="zh-TW"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None/>
            </a:pPr>
            <a:r>
              <a:rPr lang="en-US" altLang="zh-TW"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The</a:t>
            </a:r>
            <a:r>
              <a:rPr lang="zh-TW" altLang="en-US"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 </a:t>
            </a:r>
            <a:r>
              <a:rPr lang="en-US" altLang="zh-TW"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Cashback</a:t>
            </a:r>
            <a:r>
              <a:rPr lang="zh-TW" altLang="en-US"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 </a:t>
            </a:r>
            <a:r>
              <a:rPr lang="en-US" altLang="zh-TW"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program</a:t>
            </a:r>
          </a:p>
          <a:p>
            <a:pPr marL="457200" lvl="1" indent="0" algn="ctr">
              <a:buNone/>
            </a:pPr>
            <a:r>
              <a:rPr lang="en-US" altLang="zh-TW"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is</a:t>
            </a:r>
            <a:r>
              <a:rPr lang="zh-TW" altLang="en-US"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 </a:t>
            </a:r>
            <a:r>
              <a:rPr lang="en-US" altLang="zh-TW"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flexible</a:t>
            </a:r>
            <a:r>
              <a:rPr lang="en-US" altLang="zh-TW" sz="5000" dirty="0">
                <a:ln>
                  <a:noFill/>
                </a:ln>
                <a:solidFill>
                  <a:schemeClr val="bg1"/>
                </a:solidFill>
                <a:latin typeface="Arial" panose="020B0604020202020204" pitchFamily="34" charset="0"/>
                <a:ea typeface="華康儷中黑" panose="020B0509000000000000" pitchFamily="49" charset="-120"/>
                <a:cs typeface="Arial" panose="020B0604020202020204" pitchFamily="34" charset="0"/>
              </a:rPr>
              <a:t>!</a:t>
            </a:r>
            <a:endParaRPr lang="en-US" altLang="zh-TW" sz="5000" dirty="0" smtClean="0">
              <a:ln>
                <a:noFill/>
              </a:ln>
              <a:solidFill>
                <a:schemeClr val="bg1"/>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2339796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3505201"/>
            <a:ext cx="9144000" cy="3352800"/>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M:\Partner Stores Program\Fubon Credit Card\Graphics\FB_Titan_MC_HKTM(May14)Hi.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532745"/>
            <a:ext cx="3733800" cy="2439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O:\Product_SC\Communications\Graphics\Company Logo\HK.SHOP.COM_Logos\Shop.comPoweredbyMHK_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4054" y="1371600"/>
            <a:ext cx="4155146" cy="87686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0" y="3810000"/>
            <a:ext cx="8763000" cy="2895600"/>
          </a:xfrm>
        </p:spPr>
        <p:txBody>
          <a:bodyPr>
            <a:noAutofit/>
          </a:bodyPr>
          <a:lstStyle/>
          <a:p>
            <a:pPr marL="457200" lvl="1" indent="0" algn="ctr">
              <a:buNone/>
            </a:pPr>
            <a:r>
              <a:rPr lang="zh-TW" altLang="en-US"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信用卡消費 </a:t>
            </a:r>
            <a:endParaRPr lang="en-US" altLang="zh-TW"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None/>
            </a:pPr>
            <a:r>
              <a:rPr lang="en-US" altLang="zh-TW"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Transaction</a:t>
            </a:r>
            <a:r>
              <a:rPr lang="zh-TW" altLang="en-US"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paid by credit card</a:t>
            </a:r>
          </a:p>
          <a:p>
            <a:pPr marL="457200" lvl="1" indent="0" algn="ctr">
              <a:buNone/>
            </a:pPr>
            <a:endParaRPr lang="en-US" altLang="zh-TW" sz="1200" dirty="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None/>
            </a:pPr>
            <a:r>
              <a:rPr lang="zh-TW" altLang="en-US"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八達通卡自動增值</a:t>
            </a:r>
            <a:endParaRPr lang="en-US" altLang="zh-TW"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None/>
            </a:pPr>
            <a:r>
              <a:rPr lang="en-US" altLang="zh-TW"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Octopus </a:t>
            </a:r>
            <a:r>
              <a:rPr lang="en-US" altLang="zh-TW" dirty="0">
                <a:solidFill>
                  <a:schemeClr val="bg1"/>
                </a:solidFill>
                <a:latin typeface="Arial" panose="020B0604020202020204" pitchFamily="34" charset="0"/>
                <a:ea typeface="華康儷中黑" panose="020B0509000000000000" pitchFamily="49" charset="-120"/>
                <a:cs typeface="Arial" panose="020B0604020202020204" pitchFamily="34" charset="0"/>
              </a:rPr>
              <a:t>Card automatic value adding service with credit </a:t>
            </a:r>
            <a:r>
              <a:rPr lang="en-US" altLang="zh-TW"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card</a:t>
            </a:r>
            <a:endParaRPr lang="en-US" altLang="zh-TW" dirty="0">
              <a:solidFill>
                <a:schemeClr val="bg1"/>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0" name="Content Placeholder 2"/>
          <p:cNvSpPr txBox="1">
            <a:spLocks/>
          </p:cNvSpPr>
          <p:nvPr/>
        </p:nvSpPr>
        <p:spPr>
          <a:xfrm>
            <a:off x="76200" y="3505200"/>
            <a:ext cx="8763000" cy="2895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endPar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Font typeface="Arial" panose="020B0604020202020204" pitchFamily="34" charset="0"/>
              <a:buNone/>
            </a:pPr>
            <a:r>
              <a:rPr lang="zh-TW" altLang="en-US"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賺取積分換</a:t>
            </a:r>
            <a:endPar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Font typeface="Arial" panose="020B0604020202020204" pitchFamily="34" charset="0"/>
              <a:buNone/>
            </a:pPr>
            <a:r>
              <a:rPr lang="zh-TW" altLang="en-US"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取美安獨家產品及</a:t>
            </a: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IBV</a:t>
            </a:r>
          </a:p>
          <a:p>
            <a:pPr marL="457200" lvl="1" indent="0" algn="ctr">
              <a:buFont typeface="Arial" panose="020B0604020202020204" pitchFamily="34" charset="0"/>
              <a:buNone/>
            </a:pP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Earn points </a:t>
            </a:r>
          </a:p>
          <a:p>
            <a:pPr marL="457200" lvl="1" indent="0" algn="ctr">
              <a:buFont typeface="Arial" panose="020B0604020202020204" pitchFamily="34" charset="0"/>
              <a:buNone/>
            </a:pP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to redeem </a:t>
            </a:r>
            <a:r>
              <a:rPr lang="en-US" altLang="zh-TW" dirty="0" err="1" smtClean="0">
                <a:solidFill>
                  <a:prstClr val="white"/>
                </a:solidFill>
                <a:latin typeface="Arial" panose="020B0604020202020204" pitchFamily="34" charset="0"/>
                <a:ea typeface="華康儷中黑" panose="020B0509000000000000" pitchFamily="49" charset="-120"/>
                <a:cs typeface="Arial" panose="020B0604020202020204" pitchFamily="34" charset="0"/>
              </a:rPr>
              <a:t>mhk</a:t>
            </a: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products and IBV</a:t>
            </a:r>
          </a:p>
        </p:txBody>
      </p:sp>
      <p:sp>
        <p:nvSpPr>
          <p:cNvPr id="11" name="Content Placeholder 2"/>
          <p:cNvSpPr txBox="1">
            <a:spLocks/>
          </p:cNvSpPr>
          <p:nvPr/>
        </p:nvSpPr>
        <p:spPr>
          <a:xfrm>
            <a:off x="457200" y="4800600"/>
            <a:ext cx="7848600" cy="2743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r>
              <a:rPr lang="zh-TW" altLang="en-US"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在日常生活中每一項消費，都可賺取</a:t>
            </a: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IBV</a:t>
            </a:r>
          </a:p>
          <a:p>
            <a:pPr marL="457200" lvl="1" indent="0" algn="ctr">
              <a:buFont typeface="Arial" panose="020B0604020202020204" pitchFamily="34" charset="0"/>
              <a:buNone/>
            </a:pP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Earns IBV for all daily transactions </a:t>
            </a:r>
            <a:endParaRPr lang="en-US" altLang="zh-TW"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2" name="Content Placeholder 2"/>
          <p:cNvSpPr txBox="1">
            <a:spLocks/>
          </p:cNvSpPr>
          <p:nvPr/>
        </p:nvSpPr>
        <p:spPr>
          <a:xfrm>
            <a:off x="0" y="4419600"/>
            <a:ext cx="8763000" cy="2895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r>
              <a:rPr lang="zh-TW" altLang="en-US" sz="3600" dirty="0" smtClean="0">
                <a:solidFill>
                  <a:srgbClr val="FFFF00"/>
                </a:solidFill>
                <a:latin typeface="Arial" panose="020B0604020202020204" pitchFamily="34" charset="0"/>
                <a:ea typeface="華康儷中黑" panose="020B0509000000000000" pitchFamily="49" charset="-120"/>
                <a:cs typeface="Arial" panose="020B0604020202020204" pitchFamily="34" charset="0"/>
              </a:rPr>
              <a:t>全球只有美安香港能做到！</a:t>
            </a:r>
            <a:endParaRPr lang="en-US" altLang="zh-TW" sz="3600" dirty="0" smtClean="0">
              <a:solidFill>
                <a:srgbClr val="FFFF00"/>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Font typeface="Arial" panose="020B0604020202020204" pitchFamily="34" charset="0"/>
              <a:buNone/>
            </a:pPr>
            <a:r>
              <a:rPr lang="en-US" altLang="zh-TW" sz="3600" dirty="0" smtClean="0">
                <a:solidFill>
                  <a:srgbClr val="FFFF00"/>
                </a:solidFill>
                <a:latin typeface="Arial" panose="020B0604020202020204" pitchFamily="34" charset="0"/>
                <a:ea typeface="華康儷中黑" panose="020B0509000000000000" pitchFamily="49" charset="-120"/>
                <a:cs typeface="Arial" panose="020B0604020202020204" pitchFamily="34" charset="0"/>
              </a:rPr>
              <a:t>Exclusive for Market Hong Kong only!</a:t>
            </a:r>
            <a:endParaRPr lang="en-US" altLang="zh-TW" sz="3600" dirty="0">
              <a:solidFill>
                <a:srgbClr val="FFFF00"/>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3" name="Content Placeholder 2"/>
          <p:cNvSpPr txBox="1">
            <a:spLocks/>
          </p:cNvSpPr>
          <p:nvPr/>
        </p:nvSpPr>
        <p:spPr>
          <a:xfrm>
            <a:off x="76200" y="3810000"/>
            <a:ext cx="8763000" cy="2895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r>
              <a:rPr lang="zh-TW" altLang="en-US"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美</a:t>
            </a:r>
            <a:r>
              <a:rPr lang="zh-TW" altLang="en-US" dirty="0">
                <a:solidFill>
                  <a:prstClr val="white"/>
                </a:solidFill>
                <a:latin typeface="Arial" panose="020B0604020202020204" pitchFamily="34" charset="0"/>
                <a:ea typeface="華康儷中黑" panose="020B0509000000000000" pitchFamily="49" charset="-120"/>
                <a:cs typeface="Arial" panose="020B0604020202020204" pitchFamily="34" charset="0"/>
              </a:rPr>
              <a:t>安香港會員專</a:t>
            </a:r>
            <a:r>
              <a:rPr lang="zh-TW" altLang="en-US"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享 </a:t>
            </a: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a:t>
            </a:r>
            <a:endParaRPr lang="en-US" altLang="zh-TW"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Font typeface="Arial" panose="020B0604020202020204" pitchFamily="34" charset="0"/>
              <a:buNone/>
            </a:pPr>
            <a:r>
              <a:rPr lang="zh-TW" altLang="en-US"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富邦銀行</a:t>
            </a:r>
            <a:r>
              <a:rPr lang="zh-TW" altLang="en-US" dirty="0">
                <a:solidFill>
                  <a:prstClr val="white"/>
                </a:solidFill>
                <a:latin typeface="Arial" panose="020B0604020202020204" pitchFamily="34" charset="0"/>
                <a:ea typeface="華康儷中黑" panose="020B0509000000000000" pitchFamily="49" charset="-120"/>
                <a:cs typeface="Arial" panose="020B0604020202020204" pitchFamily="34" charset="0"/>
              </a:rPr>
              <a:t>鈦金</a:t>
            </a:r>
            <a:r>
              <a:rPr lang="zh-TW" altLang="en-US"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卡</a:t>
            </a:r>
            <a:endPar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Font typeface="Arial" panose="020B0604020202020204" pitchFamily="34" charset="0"/>
              <a:buNone/>
            </a:pP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Exclusive offer to </a:t>
            </a:r>
            <a:r>
              <a:rPr lang="en-US" altLang="zh-TW" dirty="0" err="1" smtClean="0">
                <a:solidFill>
                  <a:prstClr val="white"/>
                </a:solidFill>
                <a:latin typeface="Arial" panose="020B0604020202020204" pitchFamily="34" charset="0"/>
                <a:ea typeface="華康儷中黑" panose="020B0509000000000000" pitchFamily="49" charset="-120"/>
                <a:cs typeface="Arial" panose="020B0604020202020204" pitchFamily="34" charset="0"/>
              </a:rPr>
              <a:t>mhk</a:t>
            </a: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members – </a:t>
            </a:r>
          </a:p>
          <a:p>
            <a:pPr marL="457200" lvl="1" indent="0" algn="ctr">
              <a:buFont typeface="Arial" panose="020B0604020202020204" pitchFamily="34" charset="0"/>
              <a:buNone/>
            </a:pPr>
            <a:r>
              <a:rPr lang="en-US" altLang="zh-TW" dirty="0" err="1" smtClean="0">
                <a:solidFill>
                  <a:prstClr val="white"/>
                </a:solidFill>
                <a:latin typeface="Arial" panose="020B0604020202020204" pitchFamily="34" charset="0"/>
                <a:ea typeface="華康儷中黑" panose="020B0509000000000000" pitchFamily="49" charset="-120"/>
                <a:cs typeface="Arial" panose="020B0604020202020204" pitchFamily="34" charset="0"/>
              </a:rPr>
              <a:t>Fubon</a:t>
            </a: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Titanium Credit Card</a:t>
            </a:r>
            <a:endParaRPr lang="en-US" altLang="zh-TW"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214832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1500"/>
                            </p:stCondLst>
                            <p:childTnLst>
                              <p:par>
                                <p:cTn id="17" presetID="10" presetClass="entr" presetSubtype="0" fill="hold" grpId="1"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1"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9">
                                            <p:txEl>
                                              <p:pRg st="0" end="0"/>
                                            </p:txEl>
                                          </p:spTgt>
                                        </p:tgtEl>
                                      </p:cBhvr>
                                    </p:animEffect>
                                    <p:set>
                                      <p:cBhvr>
                                        <p:cTn id="28" dur="1" fill="hold">
                                          <p:stCondLst>
                                            <p:cond delay="499"/>
                                          </p:stCondLst>
                                        </p:cTn>
                                        <p:tgtEl>
                                          <p:spTgt spid="9">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
                                            <p:txEl>
                                              <p:pRg st="1" end="1"/>
                                            </p:txEl>
                                          </p:spTgt>
                                        </p:tgtEl>
                                      </p:cBhvr>
                                    </p:animEffect>
                                    <p:set>
                                      <p:cBhvr>
                                        <p:cTn id="31" dur="1" fill="hold">
                                          <p:stCondLst>
                                            <p:cond delay="499"/>
                                          </p:stCondLst>
                                        </p:cTn>
                                        <p:tgtEl>
                                          <p:spTgt spid="9">
                                            <p:txEl>
                                              <p:pRg st="1" end="1"/>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9">
                                            <p:txEl>
                                              <p:pRg st="3" end="3"/>
                                            </p:txEl>
                                          </p:spTgt>
                                        </p:tgtEl>
                                      </p:cBhvr>
                                    </p:animEffect>
                                    <p:set>
                                      <p:cBhvr>
                                        <p:cTn id="34" dur="1" fill="hold">
                                          <p:stCondLst>
                                            <p:cond delay="499"/>
                                          </p:stCondLst>
                                        </p:cTn>
                                        <p:tgtEl>
                                          <p:spTgt spid="9">
                                            <p:txEl>
                                              <p:pRg st="3" end="3"/>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9">
                                            <p:txEl>
                                              <p:pRg st="4" end="4"/>
                                            </p:txEl>
                                          </p:spTgt>
                                        </p:tgtEl>
                                      </p:cBhvr>
                                    </p:animEffect>
                                    <p:set>
                                      <p:cBhvr>
                                        <p:cTn id="37" dur="1" fill="hold">
                                          <p:stCondLst>
                                            <p:cond delay="499"/>
                                          </p:stCondLst>
                                        </p:cTn>
                                        <p:tgtEl>
                                          <p:spTgt spid="9">
                                            <p:txEl>
                                              <p:pRg st="4" end="4"/>
                                            </p:txEl>
                                          </p:spTgt>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fade">
                                      <p:cBhvr>
                                        <p:cTn id="50" dur="500"/>
                                        <p:tgtEl>
                                          <p:spTgt spid="11">
                                            <p:txEl>
                                              <p:pRg st="0" end="0"/>
                                            </p:txEl>
                                          </p:spTgt>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1">
                                            <p:txEl>
                                              <p:pRg st="1" end="1"/>
                                            </p:txEl>
                                          </p:spTgt>
                                        </p:tgtEl>
                                        <p:attrNameLst>
                                          <p:attrName>style.visibility</p:attrName>
                                        </p:attrNameLst>
                                      </p:cBhvr>
                                      <p:to>
                                        <p:strVal val="visible"/>
                                      </p:to>
                                    </p:set>
                                    <p:animEffect transition="in" filter="fade">
                                      <p:cBhvr>
                                        <p:cTn id="54" dur="500"/>
                                        <p:tgtEl>
                                          <p:spTgt spid="11">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1">
                                            <p:txEl>
                                              <p:pRg st="0" end="0"/>
                                            </p:txEl>
                                          </p:spTgt>
                                        </p:tgtEl>
                                      </p:cBhvr>
                                    </p:animEffect>
                                    <p:set>
                                      <p:cBhvr>
                                        <p:cTn id="59" dur="1" fill="hold">
                                          <p:stCondLst>
                                            <p:cond delay="499"/>
                                          </p:stCondLst>
                                        </p:cTn>
                                        <p:tgtEl>
                                          <p:spTgt spid="11">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1">
                                            <p:txEl>
                                              <p:pRg st="1" end="1"/>
                                            </p:txEl>
                                          </p:spTgt>
                                        </p:tgtEl>
                                      </p:cBhvr>
                                    </p:animEffect>
                                    <p:set>
                                      <p:cBhvr>
                                        <p:cTn id="62" dur="1" fill="hold">
                                          <p:stCondLst>
                                            <p:cond delay="499"/>
                                          </p:stCondLst>
                                        </p:cTn>
                                        <p:tgtEl>
                                          <p:spTgt spid="11">
                                            <p:txEl>
                                              <p:pRg st="1" end="1"/>
                                            </p:txEl>
                                          </p:spTgt>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animEffect transition="in" filter="fade">
                                      <p:cBhvr>
                                        <p:cTn id="66" dur="500"/>
                                        <p:tgtEl>
                                          <p:spTgt spid="12">
                                            <p:txEl>
                                              <p:pRg st="0" end="0"/>
                                            </p:txEl>
                                          </p:spTgt>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2">
                                            <p:txEl>
                                              <p:pRg st="1" end="1"/>
                                            </p:txEl>
                                          </p:spTgt>
                                        </p:tgtEl>
                                        <p:attrNameLst>
                                          <p:attrName>style.visibility</p:attrName>
                                        </p:attrNameLst>
                                      </p:cBhvr>
                                      <p:to>
                                        <p:strVal val="visible"/>
                                      </p:to>
                                    </p:set>
                                    <p:animEffect transition="in" filter="fade">
                                      <p:cBhvr>
                                        <p:cTn id="70" dur="500"/>
                                        <p:tgtEl>
                                          <p:spTgt spid="12">
                                            <p:txEl>
                                              <p:pRg st="1" end="1"/>
                                            </p:txEl>
                                          </p:spTgt>
                                        </p:tgtEl>
                                      </p:cBhvr>
                                    </p:animEffect>
                                  </p:childTnLst>
                                </p:cTn>
                              </p:par>
                            </p:childTnLst>
                          </p:cTn>
                        </p:par>
                        <p:par>
                          <p:cTn id="71" fill="hold">
                            <p:stCondLst>
                              <p:cond delay="1500"/>
                            </p:stCondLst>
                            <p:childTnLst>
                              <p:par>
                                <p:cTn id="72" presetID="32" presetClass="emph" presetSubtype="0" fill="hold" grpId="1" nodeType="afterEffect">
                                  <p:stCondLst>
                                    <p:cond delay="0"/>
                                  </p:stCondLst>
                                  <p:childTnLst>
                                    <p:animRot by="120000">
                                      <p:cBhvr>
                                        <p:cTn id="73" dur="100" fill="hold">
                                          <p:stCondLst>
                                            <p:cond delay="0"/>
                                          </p:stCondLst>
                                        </p:cTn>
                                        <p:tgtEl>
                                          <p:spTgt spid="12">
                                            <p:txEl>
                                              <p:pRg st="0" end="0"/>
                                            </p:txEl>
                                          </p:spTgt>
                                        </p:tgtEl>
                                        <p:attrNameLst>
                                          <p:attrName>r</p:attrName>
                                        </p:attrNameLst>
                                      </p:cBhvr>
                                    </p:animRot>
                                    <p:animRot by="-240000">
                                      <p:cBhvr>
                                        <p:cTn id="74" dur="200" fill="hold">
                                          <p:stCondLst>
                                            <p:cond delay="200"/>
                                          </p:stCondLst>
                                        </p:cTn>
                                        <p:tgtEl>
                                          <p:spTgt spid="12">
                                            <p:txEl>
                                              <p:pRg st="0" end="0"/>
                                            </p:txEl>
                                          </p:spTgt>
                                        </p:tgtEl>
                                        <p:attrNameLst>
                                          <p:attrName>r</p:attrName>
                                        </p:attrNameLst>
                                      </p:cBhvr>
                                    </p:animRot>
                                    <p:animRot by="240000">
                                      <p:cBhvr>
                                        <p:cTn id="75" dur="200" fill="hold">
                                          <p:stCondLst>
                                            <p:cond delay="400"/>
                                          </p:stCondLst>
                                        </p:cTn>
                                        <p:tgtEl>
                                          <p:spTgt spid="12">
                                            <p:txEl>
                                              <p:pRg st="0" end="0"/>
                                            </p:txEl>
                                          </p:spTgt>
                                        </p:tgtEl>
                                        <p:attrNameLst>
                                          <p:attrName>r</p:attrName>
                                        </p:attrNameLst>
                                      </p:cBhvr>
                                    </p:animRot>
                                    <p:animRot by="-240000">
                                      <p:cBhvr>
                                        <p:cTn id="76" dur="200" fill="hold">
                                          <p:stCondLst>
                                            <p:cond delay="600"/>
                                          </p:stCondLst>
                                        </p:cTn>
                                        <p:tgtEl>
                                          <p:spTgt spid="12">
                                            <p:txEl>
                                              <p:pRg st="0" end="0"/>
                                            </p:txEl>
                                          </p:spTgt>
                                        </p:tgtEl>
                                        <p:attrNameLst>
                                          <p:attrName>r</p:attrName>
                                        </p:attrNameLst>
                                      </p:cBhvr>
                                    </p:animRot>
                                    <p:animRot by="120000">
                                      <p:cBhvr>
                                        <p:cTn id="77" dur="200" fill="hold">
                                          <p:stCondLst>
                                            <p:cond delay="800"/>
                                          </p:stCondLst>
                                        </p:cTn>
                                        <p:tgtEl>
                                          <p:spTgt spid="12">
                                            <p:txEl>
                                              <p:pRg st="0" end="0"/>
                                            </p:txEl>
                                          </p:spTgt>
                                        </p:tgtEl>
                                        <p:attrNameLst>
                                          <p:attrName>r</p:attrName>
                                        </p:attrNameLst>
                                      </p:cBhvr>
                                    </p:animRot>
                                  </p:childTnLst>
                                </p:cTn>
                              </p:par>
                              <p:par>
                                <p:cTn id="78" presetID="32" presetClass="emph" presetSubtype="0" fill="hold" grpId="1" nodeType="withEffect">
                                  <p:stCondLst>
                                    <p:cond delay="0"/>
                                  </p:stCondLst>
                                  <p:childTnLst>
                                    <p:animRot by="120000">
                                      <p:cBhvr>
                                        <p:cTn id="79" dur="100" fill="hold">
                                          <p:stCondLst>
                                            <p:cond delay="0"/>
                                          </p:stCondLst>
                                        </p:cTn>
                                        <p:tgtEl>
                                          <p:spTgt spid="12">
                                            <p:txEl>
                                              <p:pRg st="1" end="1"/>
                                            </p:txEl>
                                          </p:spTgt>
                                        </p:tgtEl>
                                        <p:attrNameLst>
                                          <p:attrName>r</p:attrName>
                                        </p:attrNameLst>
                                      </p:cBhvr>
                                    </p:animRot>
                                    <p:animRot by="-240000">
                                      <p:cBhvr>
                                        <p:cTn id="80" dur="200" fill="hold">
                                          <p:stCondLst>
                                            <p:cond delay="200"/>
                                          </p:stCondLst>
                                        </p:cTn>
                                        <p:tgtEl>
                                          <p:spTgt spid="12">
                                            <p:txEl>
                                              <p:pRg st="1" end="1"/>
                                            </p:txEl>
                                          </p:spTgt>
                                        </p:tgtEl>
                                        <p:attrNameLst>
                                          <p:attrName>r</p:attrName>
                                        </p:attrNameLst>
                                      </p:cBhvr>
                                    </p:animRot>
                                    <p:animRot by="240000">
                                      <p:cBhvr>
                                        <p:cTn id="81" dur="200" fill="hold">
                                          <p:stCondLst>
                                            <p:cond delay="400"/>
                                          </p:stCondLst>
                                        </p:cTn>
                                        <p:tgtEl>
                                          <p:spTgt spid="12">
                                            <p:txEl>
                                              <p:pRg st="1" end="1"/>
                                            </p:txEl>
                                          </p:spTgt>
                                        </p:tgtEl>
                                        <p:attrNameLst>
                                          <p:attrName>r</p:attrName>
                                        </p:attrNameLst>
                                      </p:cBhvr>
                                    </p:animRot>
                                    <p:animRot by="-240000">
                                      <p:cBhvr>
                                        <p:cTn id="82" dur="200" fill="hold">
                                          <p:stCondLst>
                                            <p:cond delay="600"/>
                                          </p:stCondLst>
                                        </p:cTn>
                                        <p:tgtEl>
                                          <p:spTgt spid="12">
                                            <p:txEl>
                                              <p:pRg st="1" end="1"/>
                                            </p:txEl>
                                          </p:spTgt>
                                        </p:tgtEl>
                                        <p:attrNameLst>
                                          <p:attrName>r</p:attrName>
                                        </p:attrNameLst>
                                      </p:cBhvr>
                                    </p:animRot>
                                    <p:animRot by="120000">
                                      <p:cBhvr>
                                        <p:cTn id="83" dur="200" fill="hold">
                                          <p:stCondLst>
                                            <p:cond delay="800"/>
                                          </p:stCondLst>
                                        </p:cTn>
                                        <p:tgtEl>
                                          <p:spTgt spid="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P spid="10" grpId="0"/>
      <p:bldP spid="10" grpId="1"/>
      <p:bldP spid="11" grpId="0" build="p"/>
      <p:bldP spid="11" grpId="1" build="allAtOnce"/>
      <p:bldP spid="12" grpId="0" build="p"/>
      <p:bldP spid="12" grpId="1" build="p"/>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0"/>
            <a:ext cx="9144000" cy="6858000"/>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1066800" y="2057400"/>
            <a:ext cx="6858000" cy="2895600"/>
          </a:xfrm>
        </p:spPr>
        <p:txBody>
          <a:bodyPr>
            <a:noAutofit/>
          </a:bodyPr>
          <a:lstStyle/>
          <a:p>
            <a:pPr marL="457200" lvl="1" indent="0" algn="ctr">
              <a:buNone/>
            </a:pPr>
            <a:r>
              <a:rPr lang="zh-TW" altLang="en-US"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在</a:t>
            </a:r>
            <a:r>
              <a:rPr lang="en-US" altLang="zh-TW"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HK.SHOP.COM</a:t>
            </a:r>
          </a:p>
          <a:p>
            <a:pPr marL="457200" lvl="1" indent="0" algn="ctr">
              <a:buNone/>
            </a:pPr>
            <a:r>
              <a:rPr lang="zh-TW" altLang="en-US"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你可以得到更多！</a:t>
            </a:r>
            <a:endParaRPr lang="en-US" altLang="zh-TW"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None/>
            </a:pPr>
            <a:endParaRPr lang="en-US" altLang="zh-TW" sz="1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None/>
            </a:pPr>
            <a:r>
              <a:rPr lang="en-US" altLang="zh-TW"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You can get more at HK.SHOP.COM</a:t>
            </a:r>
          </a:p>
        </p:txBody>
      </p:sp>
    </p:spTree>
    <p:extLst>
      <p:ext uri="{BB962C8B-B14F-4D97-AF65-F5344CB8AC3E}">
        <p14:creationId xmlns:p14="http://schemas.microsoft.com/office/powerpoint/2010/main" val="1854446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12733" t="17280" r="8889" b="11111"/>
          <a:stretch>
            <a:fillRect/>
          </a:stretch>
        </p:blipFill>
        <p:spPr bwMode="auto">
          <a:xfrm>
            <a:off x="71168" y="109728"/>
            <a:ext cx="9149032" cy="5224272"/>
          </a:xfrm>
          <a:prstGeom prst="rect">
            <a:avLst/>
          </a:prstGeom>
          <a:noFill/>
          <a:ln w="9525">
            <a:noFill/>
            <a:miter lim="800000"/>
            <a:headEnd/>
            <a:tailEnd/>
          </a:ln>
        </p:spPr>
      </p:pic>
      <p:sp>
        <p:nvSpPr>
          <p:cNvPr id="6" name="Rectangle 5"/>
          <p:cNvSpPr/>
          <p:nvPr/>
        </p:nvSpPr>
        <p:spPr>
          <a:xfrm>
            <a:off x="381000" y="4313237"/>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5362072" y="4477669"/>
            <a:ext cx="2181728" cy="59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161257" y="4503737"/>
            <a:ext cx="1830343"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3" descr="O:\DS_SC\Partner Store Program\PS Agreement\Home N Kitchen\Home N Kitchen with White Background.jpg"/>
          <p:cNvPicPr>
            <a:picLocks noChangeAspect="1" noChangeArrowheads="1"/>
          </p:cNvPicPr>
          <p:nvPr/>
        </p:nvPicPr>
        <p:blipFill>
          <a:blip r:embed="rId3" cstate="print"/>
          <a:srcRect/>
          <a:stretch>
            <a:fillRect/>
          </a:stretch>
        </p:blipFill>
        <p:spPr bwMode="auto">
          <a:xfrm>
            <a:off x="5439776" y="4419600"/>
            <a:ext cx="3094624" cy="578873"/>
          </a:xfrm>
          <a:prstGeom prst="rect">
            <a:avLst/>
          </a:prstGeom>
          <a:noFill/>
        </p:spPr>
      </p:pic>
      <p:sp>
        <p:nvSpPr>
          <p:cNvPr id="11" name="Rectangle 10"/>
          <p:cNvSpPr/>
          <p:nvPr/>
        </p:nvSpPr>
        <p:spPr>
          <a:xfrm>
            <a:off x="6248400" y="3715669"/>
            <a:ext cx="1219200" cy="59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2"/>
          <p:cNvPicPr>
            <a:picLocks noChangeAspect="1" noChangeArrowheads="1"/>
          </p:cNvPicPr>
          <p:nvPr/>
        </p:nvPicPr>
        <p:blipFill>
          <a:blip r:embed="rId2" cstate="print"/>
          <a:srcRect l="74791" t="75942" r="10861" b="11111"/>
          <a:stretch>
            <a:fillRect/>
          </a:stretch>
        </p:blipFill>
        <p:spPr bwMode="auto">
          <a:xfrm>
            <a:off x="5564143" y="3551237"/>
            <a:ext cx="1674857" cy="944563"/>
          </a:xfrm>
          <a:prstGeom prst="rect">
            <a:avLst/>
          </a:prstGeom>
          <a:noFill/>
          <a:ln w="9525">
            <a:noFill/>
            <a:miter lim="800000"/>
            <a:headEnd/>
            <a:tailEnd/>
          </a:ln>
        </p:spPr>
      </p:pic>
      <p:sp>
        <p:nvSpPr>
          <p:cNvPr id="13" name="Rectangle 12"/>
          <p:cNvSpPr/>
          <p:nvPr/>
        </p:nvSpPr>
        <p:spPr>
          <a:xfrm>
            <a:off x="0" y="5227637"/>
            <a:ext cx="9144000" cy="1630363"/>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Content Placeholder 2"/>
          <p:cNvSpPr txBox="1">
            <a:spLocks/>
          </p:cNvSpPr>
          <p:nvPr/>
        </p:nvSpPr>
        <p:spPr>
          <a:xfrm>
            <a:off x="-25400" y="5562600"/>
            <a:ext cx="9144000" cy="2895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1300</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間夥伴商店提供 </a:t>
            </a: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2%-25%</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現金回贈</a:t>
            </a:r>
            <a:endPar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Font typeface="Arial" panose="020B0604020202020204" pitchFamily="34" charset="0"/>
              <a:buNone/>
            </a:pP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1,300</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a:t>
            </a: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Partner stores</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a:t>
            </a: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providing 2%-25% Cashback </a:t>
            </a:r>
          </a:p>
        </p:txBody>
      </p:sp>
      <p:pic>
        <p:nvPicPr>
          <p:cNvPr id="1026" name="Picture 2" descr="O:\DS_SC\Partner Store Program\PS Agreement\On Tin Organic\安田有機_副本.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758" y="2567546"/>
            <a:ext cx="1050925" cy="9963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895600" y="1143000"/>
            <a:ext cx="1727722"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descr="O:\DS_SC\Partner Store Program\PS Agreement\Innertrip Travel Service Ltd. 俊豪旅遊有限公司\innertriptravel_logo_8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9419" y="1168400"/>
            <a:ext cx="1516381"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Partner Stores Program\Logo_etc_PS\Hotels.com\1075899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599" y="4568173"/>
            <a:ext cx="1685925" cy="44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019121"/>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9570" y="0"/>
            <a:ext cx="4643438" cy="685800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4" name="Rectangle 3"/>
          <p:cNvSpPr/>
          <p:nvPr/>
        </p:nvSpPr>
        <p:spPr>
          <a:xfrm>
            <a:off x="4500562" y="0"/>
            <a:ext cx="4643438" cy="685800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5" name="Rectangle 4"/>
          <p:cNvSpPr/>
          <p:nvPr/>
        </p:nvSpPr>
        <p:spPr>
          <a:xfrm>
            <a:off x="142844" y="4876800"/>
            <a:ext cx="4214842" cy="1569660"/>
          </a:xfrm>
          <a:prstGeom prst="rect">
            <a:avLst/>
          </a:prstGeom>
        </p:spPr>
        <p:txBody>
          <a:bodyPr wrap="square">
            <a:spAutoFit/>
          </a:bodyPr>
          <a:lstStyle/>
          <a:p>
            <a:pPr algn="ctr"/>
            <a:r>
              <a:rPr lang="zh-TW" altLang="en-US" sz="24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你及你的顧客可進入超過</a:t>
            </a:r>
            <a:r>
              <a:rPr lang="en-US" altLang="zh-TW" sz="24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1,300</a:t>
            </a:r>
            <a:r>
              <a:rPr lang="zh-TW" altLang="en-US" sz="24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間夥伴商店消費</a:t>
            </a:r>
            <a:endParaRPr lang="en-US" sz="24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algn="ctr"/>
            <a:r>
              <a:rPr lang="en-US" sz="24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You </a:t>
            </a:r>
            <a:r>
              <a:rPr lang="en-US" sz="24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and your customers gain access to over </a:t>
            </a:r>
            <a:r>
              <a:rPr lang="en-US" sz="24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1,300 stores</a:t>
            </a:r>
          </a:p>
        </p:txBody>
      </p:sp>
      <p:sp>
        <p:nvSpPr>
          <p:cNvPr id="6" name="Rectangle 5"/>
          <p:cNvSpPr/>
          <p:nvPr/>
        </p:nvSpPr>
        <p:spPr>
          <a:xfrm>
            <a:off x="4714876" y="813490"/>
            <a:ext cx="4214842" cy="861774"/>
          </a:xfrm>
          <a:prstGeom prst="rect">
            <a:avLst/>
          </a:prstGeom>
        </p:spPr>
        <p:txBody>
          <a:bodyPr wrap="square">
            <a:spAutoFit/>
          </a:bodyPr>
          <a:lstStyle/>
          <a:p>
            <a:pPr lvl="1" algn="ct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賺取</a:t>
            </a: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2</a:t>
            </a:r>
            <a:r>
              <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%-25%</a:t>
            </a: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現金回</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贈</a:t>
            </a:r>
            <a:endPar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lvl="1" algn="ct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Earn 2</a:t>
            </a:r>
            <a:r>
              <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%-25% Cashback </a:t>
            </a:r>
          </a:p>
        </p:txBody>
      </p:sp>
      <p:pic>
        <p:nvPicPr>
          <p:cNvPr id="6146" name="Picture 2" descr="C:\Users\user\Desktop\Shop.com\25hj155jh.png"/>
          <p:cNvPicPr>
            <a:picLocks noChangeAspect="1" noChangeArrowheads="1"/>
          </p:cNvPicPr>
          <p:nvPr/>
        </p:nvPicPr>
        <p:blipFill>
          <a:blip r:embed="rId3" cstate="print"/>
          <a:srcRect/>
          <a:stretch>
            <a:fillRect/>
          </a:stretch>
        </p:blipFill>
        <p:spPr bwMode="auto">
          <a:xfrm>
            <a:off x="4730208" y="2667000"/>
            <a:ext cx="4270971" cy="2370406"/>
          </a:xfrm>
          <a:prstGeom prst="rect">
            <a:avLst/>
          </a:prstGeom>
          <a:noFill/>
        </p:spPr>
      </p:pic>
      <p:pic>
        <p:nvPicPr>
          <p:cNvPr id="14" name="Picture 13" descr="51554.png"/>
          <p:cNvPicPr>
            <a:picLocks noChangeAspect="1"/>
          </p:cNvPicPr>
          <p:nvPr/>
        </p:nvPicPr>
        <p:blipFill>
          <a:blip r:embed="rId4" cstate="print"/>
          <a:srcRect l="17075"/>
          <a:stretch>
            <a:fillRect/>
          </a:stretch>
        </p:blipFill>
        <p:spPr>
          <a:xfrm>
            <a:off x="0" y="1809739"/>
            <a:ext cx="1734814" cy="2550048"/>
          </a:xfrm>
          <a:prstGeom prst="rect">
            <a:avLst/>
          </a:prstGeom>
        </p:spPr>
      </p:pic>
      <p:pic>
        <p:nvPicPr>
          <p:cNvPr id="15" name="Picture 14" descr="51554.png"/>
          <p:cNvPicPr>
            <a:picLocks noChangeAspect="1"/>
          </p:cNvPicPr>
          <p:nvPr/>
        </p:nvPicPr>
        <p:blipFill>
          <a:blip r:embed="rId4" cstate="print"/>
          <a:srcRect r="28290"/>
          <a:stretch>
            <a:fillRect/>
          </a:stretch>
        </p:blipFill>
        <p:spPr>
          <a:xfrm>
            <a:off x="3000364" y="1904989"/>
            <a:ext cx="1500198" cy="2550048"/>
          </a:xfrm>
          <a:prstGeom prst="rect">
            <a:avLst/>
          </a:prstGeom>
        </p:spPr>
      </p:pic>
      <p:pic>
        <p:nvPicPr>
          <p:cNvPr id="13" name="Picture 12" descr="51554.png"/>
          <p:cNvPicPr>
            <a:picLocks noChangeAspect="1"/>
          </p:cNvPicPr>
          <p:nvPr/>
        </p:nvPicPr>
        <p:blipFill>
          <a:blip r:embed="rId5" cstate="print"/>
          <a:stretch>
            <a:fillRect/>
          </a:stretch>
        </p:blipFill>
        <p:spPr>
          <a:xfrm>
            <a:off x="928662" y="1259957"/>
            <a:ext cx="2639036" cy="3216803"/>
          </a:xfrm>
          <a:prstGeom prst="rect">
            <a:avLst/>
          </a:prstGeom>
        </p:spPr>
      </p:pic>
    </p:spTree>
    <p:extLst>
      <p:ext uri="{BB962C8B-B14F-4D97-AF65-F5344CB8AC3E}">
        <p14:creationId xmlns:p14="http://schemas.microsoft.com/office/powerpoint/2010/main" val="340673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0"/>
            <a:ext cx="8229600" cy="1143000"/>
          </a:xfrm>
        </p:spPr>
        <p:txBody>
          <a:bodyPr>
            <a:normAutofit/>
          </a:bodyPr>
          <a:lstStyle/>
          <a:p>
            <a:pPr lvl="1" algn="l" rtl="0">
              <a:spcBef>
                <a:spcPct val="0"/>
              </a:spcBef>
            </a:pPr>
            <a:r>
              <a:rPr lang="zh-TW" altLang="en-US" sz="28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為每一項消費節省開支</a:t>
            </a:r>
            <a:r>
              <a:rPr lang="en-US" altLang="zh-TW" sz="28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
            </a:r>
            <a:br>
              <a:rPr lang="en-US" altLang="zh-TW" sz="28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br>
            <a:r>
              <a:rPr lang="en-US" altLang="zh-TW" sz="28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Save money for every expense </a:t>
            </a:r>
            <a:endParaRPr lang="en-US" sz="2800"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5122" name="Picture 2" descr="C:\Users\ShinG\Desktop\avida-towers-centera_2-bedroom-floor-plan-towe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23962"/>
            <a:ext cx="6019800" cy="507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333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44444E-6 L 0.82917 0.6257 " pathEditMode="relative" rAng="0" ptsTypes="AA">
                                      <p:cBhvr>
                                        <p:cTn id="6" dur="2000" fill="hold"/>
                                        <p:tgtEl>
                                          <p:spTgt spid="5122"/>
                                        </p:tgtEl>
                                        <p:attrNameLst>
                                          <p:attrName>ppt_x</p:attrName>
                                          <p:attrName>ppt_y</p:attrName>
                                        </p:attrNameLst>
                                      </p:cBhvr>
                                      <p:rCtr x="41458" y="31273"/>
                                    </p:animMotion>
                                  </p:childTnLst>
                                </p:cTn>
                              </p:par>
                              <p:par>
                                <p:cTn id="7" presetID="6" presetClass="emph" presetSubtype="0" fill="hold" nodeType="withEffect">
                                  <p:stCondLst>
                                    <p:cond delay="0"/>
                                  </p:stCondLst>
                                  <p:childTnLst>
                                    <p:animScale>
                                      <p:cBhvr>
                                        <p:cTn id="8" dur="2000" fill="hold"/>
                                        <p:tgtEl>
                                          <p:spTgt spid="512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2400" y="1462314"/>
            <a:ext cx="9448800" cy="5549295"/>
            <a:chOff x="-228600" y="1447800"/>
            <a:chExt cx="9601200" cy="5638800"/>
          </a:xfrm>
        </p:grpSpPr>
        <p:grpSp>
          <p:nvGrpSpPr>
            <p:cNvPr id="5" name="Group 4"/>
            <p:cNvGrpSpPr/>
            <p:nvPr/>
          </p:nvGrpSpPr>
          <p:grpSpPr>
            <a:xfrm>
              <a:off x="-228600" y="1447800"/>
              <a:ext cx="9601200" cy="1744902"/>
              <a:chOff x="-228600" y="1447800"/>
              <a:chExt cx="10272486" cy="1866900"/>
            </a:xfrm>
          </p:grpSpPr>
          <p:pic>
            <p:nvPicPr>
              <p:cNvPr id="15"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1575"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1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8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21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63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698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228600" y="2750898"/>
              <a:ext cx="9601200" cy="1744902"/>
              <a:chOff x="-228600" y="1447800"/>
              <a:chExt cx="10272486" cy="1866900"/>
            </a:xfrm>
          </p:grpSpPr>
          <p:pic>
            <p:nvPicPr>
              <p:cNvPr id="26"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1575"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1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8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21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63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698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228600" y="4038600"/>
              <a:ext cx="9601200" cy="1744902"/>
              <a:chOff x="-228600" y="1447800"/>
              <a:chExt cx="10272486" cy="1866900"/>
            </a:xfrm>
          </p:grpSpPr>
          <p:pic>
            <p:nvPicPr>
              <p:cNvPr id="34"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1575"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1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8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21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63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698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228600" y="5341698"/>
              <a:ext cx="9601200" cy="1744902"/>
              <a:chOff x="-228600" y="1447800"/>
              <a:chExt cx="10272486" cy="1866900"/>
            </a:xfrm>
          </p:grpSpPr>
          <p:pic>
            <p:nvPicPr>
              <p:cNvPr id="42"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1575"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1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8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21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63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ShinG\Desktop\019263-green-jelly-icon-symbols-shapes-shape-square-clear.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698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290" name="Picture 2" descr="C:\Users\ShinG\Desktop\1339483799.jpg"/>
          <p:cNvPicPr>
            <a:picLocks noChangeAspect="1" noChangeArrowheads="1"/>
          </p:cNvPicPr>
          <p:nvPr/>
        </p:nvPicPr>
        <p:blipFill rotWithShape="1">
          <a:blip r:embed="rId4">
            <a:extLst>
              <a:ext uri="{28A0092B-C50C-407E-A947-70E740481C1C}">
                <a14:useLocalDpi xmlns:a14="http://schemas.microsoft.com/office/drawing/2010/main" val="0"/>
              </a:ext>
            </a:extLst>
          </a:blip>
          <a:srcRect r="78801" b="68070"/>
          <a:stretch/>
        </p:blipFill>
        <p:spPr bwMode="auto">
          <a:xfrm>
            <a:off x="304800" y="1813487"/>
            <a:ext cx="773850" cy="95912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ShinG\Desktop\1339483799.jpg"/>
          <p:cNvPicPr>
            <a:picLocks noChangeAspect="1" noChangeArrowheads="1"/>
          </p:cNvPicPr>
          <p:nvPr/>
        </p:nvPicPr>
        <p:blipFill rotWithShape="1">
          <a:blip r:embed="rId4">
            <a:extLst>
              <a:ext uri="{28A0092B-C50C-407E-A947-70E740481C1C}">
                <a14:useLocalDpi xmlns:a14="http://schemas.microsoft.com/office/drawing/2010/main" val="0"/>
              </a:ext>
            </a:extLst>
          </a:blip>
          <a:srcRect l="21327" r="59436" b="78897"/>
          <a:stretch/>
        </p:blipFill>
        <p:spPr bwMode="auto">
          <a:xfrm>
            <a:off x="5362616" y="4436410"/>
            <a:ext cx="961984" cy="8683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ShinG\Desktop\1339483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40188" r="80421" b="44907"/>
          <a:stretch/>
        </p:blipFill>
        <p:spPr bwMode="auto">
          <a:xfrm>
            <a:off x="4119167" y="2059900"/>
            <a:ext cx="979063" cy="61330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sers\ShinG\Desktop\1339483799.jpg"/>
          <p:cNvPicPr>
            <a:picLocks noChangeAspect="1" noChangeArrowheads="1"/>
          </p:cNvPicPr>
          <p:nvPr/>
        </p:nvPicPr>
        <p:blipFill rotWithShape="1">
          <a:blip r:embed="rId4">
            <a:extLst>
              <a:ext uri="{28A0092B-C50C-407E-A947-70E740481C1C}">
                <a14:useLocalDpi xmlns:a14="http://schemas.microsoft.com/office/drawing/2010/main" val="0"/>
              </a:ext>
            </a:extLst>
          </a:blip>
          <a:srcRect l="20093" t="21434" r="60776" b="62500"/>
          <a:stretch/>
        </p:blipFill>
        <p:spPr bwMode="auto">
          <a:xfrm>
            <a:off x="2858119" y="4567398"/>
            <a:ext cx="956694" cy="6610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ShinG\Desktop\1339483799.jpg"/>
          <p:cNvPicPr>
            <a:picLocks noChangeAspect="1" noChangeArrowheads="1"/>
          </p:cNvPicPr>
          <p:nvPr/>
        </p:nvPicPr>
        <p:blipFill rotWithShape="1">
          <a:blip r:embed="rId4">
            <a:extLst>
              <a:ext uri="{28A0092B-C50C-407E-A947-70E740481C1C}">
                <a14:useLocalDpi xmlns:a14="http://schemas.microsoft.com/office/drawing/2010/main" val="0"/>
              </a:ext>
            </a:extLst>
          </a:blip>
          <a:srcRect l="44252" t="58796" r="31949" b="20602"/>
          <a:stretch/>
        </p:blipFill>
        <p:spPr bwMode="auto">
          <a:xfrm>
            <a:off x="1560486" y="5943600"/>
            <a:ext cx="937672" cy="66789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ShinG\Desktop\images (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768" y="3283425"/>
            <a:ext cx="958355" cy="6722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ShinG\Desktop\images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3114" y="4506310"/>
            <a:ext cx="983386" cy="654399"/>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ShinG\Desktop\images (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547" y="3310986"/>
            <a:ext cx="958355" cy="67227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ShinG\Desktop\images (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535" y="5888563"/>
            <a:ext cx="870321" cy="535582"/>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ShinG\Desktop\images (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110" y="2059899"/>
            <a:ext cx="1030679" cy="58451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Users\ShinG\Desktop\下載 (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6063" y="3203021"/>
            <a:ext cx="1012168" cy="758148"/>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ShinG\Desktop\images (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41848" y="3289299"/>
            <a:ext cx="823936" cy="61715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Users\ShinG\Desktop\images (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52287" y="4479808"/>
            <a:ext cx="639426" cy="795306"/>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descr="C:\Users\ShinG\Desktop\images (1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77908" y="5740797"/>
            <a:ext cx="815975" cy="805144"/>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C:\Users\ShinG\Desktop\images (1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46919" y="3313843"/>
            <a:ext cx="715775" cy="715775"/>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descr="C:\Users\ShinG\Desktop\images (1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24841" y="1965482"/>
            <a:ext cx="928197" cy="695252"/>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C:\Users\ShinG\Desktop\images (13).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63345" y="3320441"/>
            <a:ext cx="788943" cy="645788"/>
          </a:xfrm>
          <a:prstGeom prst="rect">
            <a:avLst/>
          </a:prstGeom>
          <a:noFill/>
          <a:extLst>
            <a:ext uri="{909E8E84-426E-40DD-AFC4-6F175D3DCCD1}">
              <a14:hiddenFill xmlns:a14="http://schemas.microsoft.com/office/drawing/2010/main">
                <a:solidFill>
                  <a:srgbClr val="FFFFFF"/>
                </a:solidFill>
              </a14:hiddenFill>
            </a:ext>
          </a:extLst>
        </p:spPr>
      </p:pic>
      <p:pic>
        <p:nvPicPr>
          <p:cNvPr id="12303" name="Picture 15" descr="C:\Users\ShinG\Desktop\images (14).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1609" y="4426970"/>
            <a:ext cx="673537" cy="867434"/>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C:\Users\ShinG\Desktop\下載 (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50810" y="5895719"/>
            <a:ext cx="715775" cy="715775"/>
          </a:xfrm>
          <a:prstGeom prst="rect">
            <a:avLst/>
          </a:prstGeom>
          <a:noFill/>
          <a:extLst>
            <a:ext uri="{909E8E84-426E-40DD-AFC4-6F175D3DCCD1}">
              <a14:hiddenFill xmlns:a14="http://schemas.microsoft.com/office/drawing/2010/main">
                <a:solidFill>
                  <a:srgbClr val="FFFFFF"/>
                </a:solidFill>
              </a14:hiddenFill>
            </a:ext>
          </a:extLst>
        </p:spPr>
      </p:pic>
      <p:pic>
        <p:nvPicPr>
          <p:cNvPr id="12305" name="Picture 17" descr="C:\Users\ShinG\Desktop\下載 (2).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36218" y="1965481"/>
            <a:ext cx="715775" cy="715775"/>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C:\Users\ShinG\Desktop\images (17).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549701" y="5768133"/>
            <a:ext cx="698699" cy="861267"/>
          </a:xfrm>
          <a:prstGeom prst="rect">
            <a:avLst/>
          </a:prstGeom>
          <a:noFill/>
          <a:extLst>
            <a:ext uri="{909E8E84-426E-40DD-AFC4-6F175D3DCCD1}">
              <a14:hiddenFill xmlns:a14="http://schemas.microsoft.com/office/drawing/2010/main">
                <a:solidFill>
                  <a:srgbClr val="FFFFFF"/>
                </a:solidFill>
              </a14:hiddenFill>
            </a:ext>
          </a:extLst>
        </p:spPr>
      </p:pic>
      <p:pic>
        <p:nvPicPr>
          <p:cNvPr id="12307" name="Picture 19" descr="C:\Users\ShinG\Desktop\images (18).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51027" y="1923981"/>
            <a:ext cx="774794" cy="778253"/>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C:\Users\ShinG\Desktop\images (19).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47568" y="4533941"/>
            <a:ext cx="778253" cy="778253"/>
          </a:xfrm>
          <a:prstGeom prst="rect">
            <a:avLst/>
          </a:prstGeom>
          <a:noFill/>
          <a:extLst>
            <a:ext uri="{909E8E84-426E-40DD-AFC4-6F175D3DCCD1}">
              <a14:hiddenFill xmlns:a14="http://schemas.microsoft.com/office/drawing/2010/main">
                <a:solidFill>
                  <a:srgbClr val="FFFFFF"/>
                </a:solidFill>
              </a14:hiddenFill>
            </a:ext>
          </a:extLst>
        </p:spPr>
      </p:pic>
      <p:pic>
        <p:nvPicPr>
          <p:cNvPr id="12309" name="Picture 21" descr="C:\Users\ShinG\Desktop\images (20).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823747" y="4417947"/>
            <a:ext cx="681404" cy="885479"/>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descr="C:\Users\ShinG\Desktop\下載 (4).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72944" y="5679364"/>
            <a:ext cx="963369" cy="963369"/>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descr="C:\Users\ShinG\Desktop\下載 (5).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770134" y="3319741"/>
            <a:ext cx="788629" cy="764417"/>
          </a:xfrm>
          <a:prstGeom prst="rect">
            <a:avLst/>
          </a:prstGeom>
          <a:noFill/>
          <a:extLst>
            <a:ext uri="{909E8E84-426E-40DD-AFC4-6F175D3DCCD1}">
              <a14:hiddenFill xmlns:a14="http://schemas.microsoft.com/office/drawing/2010/main">
                <a:solidFill>
                  <a:srgbClr val="FFFFFF"/>
                </a:solidFill>
              </a14:hiddenFill>
            </a:ext>
          </a:extLst>
        </p:spPr>
      </p:pic>
      <p:pic>
        <p:nvPicPr>
          <p:cNvPr id="12313" name="Picture 25" descr="C:\Users\ShinG\Desktop\下載 (6).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505008" y="1938796"/>
            <a:ext cx="705616" cy="705616"/>
          </a:xfrm>
          <a:prstGeom prst="rect">
            <a:avLst/>
          </a:prstGeom>
          <a:noFill/>
          <a:extLst>
            <a:ext uri="{909E8E84-426E-40DD-AFC4-6F175D3DCCD1}">
              <a14:hiddenFill xmlns:a14="http://schemas.microsoft.com/office/drawing/2010/main">
                <a:solidFill>
                  <a:srgbClr val="FFFFFF"/>
                </a:solidFill>
              </a14:hiddenFill>
            </a:ext>
          </a:extLst>
        </p:spPr>
      </p:pic>
      <p:pic>
        <p:nvPicPr>
          <p:cNvPr id="12314" name="Picture 26" descr="C:\Users\ShinG\Desktop\images (16).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21609" y="5767688"/>
            <a:ext cx="778253" cy="77825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8600" y="-228600"/>
            <a:ext cx="16535400" cy="2133600"/>
            <a:chOff x="-228600" y="-228600"/>
            <a:chExt cx="16535400" cy="2133600"/>
          </a:xfrm>
        </p:grpSpPr>
        <p:sp>
          <p:nvSpPr>
            <p:cNvPr id="3" name="Rectangle 2"/>
            <p:cNvSpPr/>
            <p:nvPr/>
          </p:nvSpPr>
          <p:spPr>
            <a:xfrm>
              <a:off x="120650" y="152401"/>
              <a:ext cx="15805150" cy="1373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hinG\Desktop\019263-green-jelly-icon-symbols-shapes-shape-square-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32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DS_SC\Partner Store Program\PS Agreement\San Florist\San Florist logo_resized.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68287" y="589628"/>
              <a:ext cx="1154113" cy="55058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O:\DS_SC\Partner Store Program\PS Agreement\AtHomeShop.com\logo-design-V6 600x160.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848800" y="719079"/>
              <a:ext cx="1161100" cy="3097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Partner Stores Program\Logo_etc_PS\Apple Store HK\Apple Store HK.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74793" y="688488"/>
              <a:ext cx="11176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DS_SC\Partner Store Program\PS Agreement\AV Hospital\av M logo_resized.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086350" y="322006"/>
              <a:ext cx="10858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O:\DS_SC\Partner Store Program\PS Agreement\ElectriCity.com.hk\ELECTRICITY LOGO Chinese_resized.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636410" y="419135"/>
              <a:ext cx="1199490" cy="84722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DS_SC\Partner Store Program\PS Agreement\LohasPack\Lohaspack color logo_resized.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234362" y="712520"/>
              <a:ext cx="1235075" cy="3048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M:\Partner Stores Program\Logo_etc_PS\Magic Collections\magic collection_resized.bmp"/>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906000" y="410326"/>
              <a:ext cx="1066612" cy="84253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Partner Stores Program\Logo_etc_PS\FlowerAdvisor\336x280.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518901" y="713320"/>
              <a:ext cx="1066799" cy="280893"/>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O:\DS_SC\Partner Store Program\PS Agreement\Builders Warehouse 必得惠工程顧問有限公司\Logo.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3119100" y="390462"/>
              <a:ext cx="1054099" cy="91355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Partner Stores Program\Logo_etc_PS\Home Display Cases\ey-header_resized.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4668500" y="582629"/>
              <a:ext cx="1166813" cy="5364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5553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500"/>
                                  </p:stCondLst>
                                  <p:childTnLst>
                                    <p:animMotion origin="layout" path="M 3.33333E-6 -2.22222E-6 L -0.7625 -2.22222E-6 " pathEditMode="relative" rAng="0" ptsTypes="AA">
                                      <p:cBhvr>
                                        <p:cTn id="6" dur="8000" fill="hold"/>
                                        <p:tgtEl>
                                          <p:spTgt spid="4"/>
                                        </p:tgtEl>
                                        <p:attrNameLst>
                                          <p:attrName>ppt_x</p:attrName>
                                          <p:attrName>ppt_y</p:attrName>
                                        </p:attrNameLst>
                                      </p:cBhvr>
                                      <p:rCtr x="-38125" y="0"/>
                                    </p:animMotion>
                                  </p:childTnLst>
                                </p:cTn>
                              </p:par>
                              <p:par>
                                <p:cTn id="7" presetID="10" presetClass="exit" presetSubtype="0" fill="hold" nodeType="withEffect">
                                  <p:stCondLst>
                                    <p:cond delay="500"/>
                                  </p:stCondLst>
                                  <p:childTnLst>
                                    <p:animEffect transition="out" filter="fade">
                                      <p:cBhvr>
                                        <p:cTn id="8" dur="1000"/>
                                        <p:tgtEl>
                                          <p:spTgt spid="12292"/>
                                        </p:tgtEl>
                                      </p:cBhvr>
                                    </p:animEffect>
                                    <p:set>
                                      <p:cBhvr>
                                        <p:cTn id="9" dur="1" fill="hold">
                                          <p:stCondLst>
                                            <p:cond delay="999"/>
                                          </p:stCondLst>
                                        </p:cTn>
                                        <p:tgtEl>
                                          <p:spTgt spid="12292"/>
                                        </p:tgtEl>
                                        <p:attrNameLst>
                                          <p:attrName>style.visibility</p:attrName>
                                        </p:attrNameLst>
                                      </p:cBhvr>
                                      <p:to>
                                        <p:strVal val="hidden"/>
                                      </p:to>
                                    </p:set>
                                  </p:childTnLst>
                                </p:cTn>
                              </p:par>
                              <p:par>
                                <p:cTn id="10" presetID="10" presetClass="entr" presetSubtype="0" fill="hold" nodeType="withEffect">
                                  <p:stCondLst>
                                    <p:cond delay="150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1000"/>
                                        <p:tgtEl>
                                          <p:spTgt spid="12292"/>
                                        </p:tgtEl>
                                      </p:cBhvr>
                                    </p:animEffect>
                                  </p:childTnLst>
                                </p:cTn>
                              </p:par>
                              <p:par>
                                <p:cTn id="13" presetID="10" presetClass="exit" presetSubtype="0" fill="hold" nodeType="withEffect">
                                  <p:stCondLst>
                                    <p:cond delay="3500"/>
                                  </p:stCondLst>
                                  <p:childTnLst>
                                    <p:animEffect transition="out" filter="fade">
                                      <p:cBhvr>
                                        <p:cTn id="14" dur="1000"/>
                                        <p:tgtEl>
                                          <p:spTgt spid="12302"/>
                                        </p:tgtEl>
                                      </p:cBhvr>
                                    </p:animEffect>
                                    <p:set>
                                      <p:cBhvr>
                                        <p:cTn id="15" dur="1" fill="hold">
                                          <p:stCondLst>
                                            <p:cond delay="999"/>
                                          </p:stCondLst>
                                        </p:cTn>
                                        <p:tgtEl>
                                          <p:spTgt spid="12302"/>
                                        </p:tgtEl>
                                        <p:attrNameLst>
                                          <p:attrName>style.visibility</p:attrName>
                                        </p:attrNameLst>
                                      </p:cBhvr>
                                      <p:to>
                                        <p:strVal val="hidden"/>
                                      </p:to>
                                    </p:set>
                                  </p:childTnLst>
                                </p:cTn>
                              </p:par>
                              <p:par>
                                <p:cTn id="16" presetID="10" presetClass="entr" presetSubtype="0" fill="hold" nodeType="withEffect">
                                  <p:stCondLst>
                                    <p:cond delay="4500"/>
                                  </p:stCondLst>
                                  <p:childTnLst>
                                    <p:set>
                                      <p:cBhvr>
                                        <p:cTn id="17" dur="1" fill="hold">
                                          <p:stCondLst>
                                            <p:cond delay="0"/>
                                          </p:stCondLst>
                                        </p:cTn>
                                        <p:tgtEl>
                                          <p:spTgt spid="12302"/>
                                        </p:tgtEl>
                                        <p:attrNameLst>
                                          <p:attrName>style.visibility</p:attrName>
                                        </p:attrNameLst>
                                      </p:cBhvr>
                                      <p:to>
                                        <p:strVal val="visible"/>
                                      </p:to>
                                    </p:set>
                                    <p:animEffect transition="in" filter="fade">
                                      <p:cBhvr>
                                        <p:cTn id="18" dur="1000"/>
                                        <p:tgtEl>
                                          <p:spTgt spid="12302"/>
                                        </p:tgtEl>
                                      </p:cBhvr>
                                    </p:animEffect>
                                  </p:childTnLst>
                                </p:cTn>
                              </p:par>
                              <p:par>
                                <p:cTn id="19" presetID="10" presetClass="exit" presetSubtype="0" fill="hold" nodeType="withEffect">
                                  <p:stCondLst>
                                    <p:cond delay="7000"/>
                                  </p:stCondLst>
                                  <p:childTnLst>
                                    <p:animEffect transition="out" filter="fade">
                                      <p:cBhvr>
                                        <p:cTn id="20" dur="1000"/>
                                        <p:tgtEl>
                                          <p:spTgt spid="12310"/>
                                        </p:tgtEl>
                                      </p:cBhvr>
                                    </p:animEffect>
                                    <p:set>
                                      <p:cBhvr>
                                        <p:cTn id="21" dur="1" fill="hold">
                                          <p:stCondLst>
                                            <p:cond delay="999"/>
                                          </p:stCondLst>
                                        </p:cTn>
                                        <p:tgtEl>
                                          <p:spTgt spid="12310"/>
                                        </p:tgtEl>
                                        <p:attrNameLst>
                                          <p:attrName>style.visibility</p:attrName>
                                        </p:attrNameLst>
                                      </p:cBhvr>
                                      <p:to>
                                        <p:strVal val="hidden"/>
                                      </p:to>
                                    </p:set>
                                  </p:childTnLst>
                                </p:cTn>
                              </p:par>
                              <p:par>
                                <p:cTn id="22" presetID="10" presetClass="entr" presetSubtype="0" fill="hold" nodeType="withEffect">
                                  <p:stCondLst>
                                    <p:cond delay="8000"/>
                                  </p:stCondLst>
                                  <p:childTnLst>
                                    <p:set>
                                      <p:cBhvr>
                                        <p:cTn id="23" dur="1" fill="hold">
                                          <p:stCondLst>
                                            <p:cond delay="0"/>
                                          </p:stCondLst>
                                        </p:cTn>
                                        <p:tgtEl>
                                          <p:spTgt spid="12310"/>
                                        </p:tgtEl>
                                        <p:attrNameLst>
                                          <p:attrName>style.visibility</p:attrName>
                                        </p:attrNameLst>
                                      </p:cBhvr>
                                      <p:to>
                                        <p:strVal val="visible"/>
                                      </p:to>
                                    </p:set>
                                    <p:animEffect transition="in" filter="fade">
                                      <p:cBhvr>
                                        <p:cTn id="24" dur="1000"/>
                                        <p:tgtEl>
                                          <p:spTgt spid="12310"/>
                                        </p:tgtEl>
                                      </p:cBhvr>
                                    </p:animEffect>
                                  </p:childTnLst>
                                </p:cTn>
                              </p:par>
                              <p:par>
                                <p:cTn id="25" presetID="10" presetClass="exit" presetSubtype="0" fill="hold" nodeType="withEffect">
                                  <p:stCondLst>
                                    <p:cond delay="10000"/>
                                  </p:stCondLst>
                                  <p:childTnLst>
                                    <p:animEffect transition="out" filter="fade">
                                      <p:cBhvr>
                                        <p:cTn id="26" dur="1000"/>
                                        <p:tgtEl>
                                          <p:spTgt spid="12305"/>
                                        </p:tgtEl>
                                      </p:cBhvr>
                                    </p:animEffect>
                                    <p:set>
                                      <p:cBhvr>
                                        <p:cTn id="27" dur="1" fill="hold">
                                          <p:stCondLst>
                                            <p:cond delay="999"/>
                                          </p:stCondLst>
                                        </p:cTn>
                                        <p:tgtEl>
                                          <p:spTgt spid="12305"/>
                                        </p:tgtEl>
                                        <p:attrNameLst>
                                          <p:attrName>style.visibility</p:attrName>
                                        </p:attrNameLst>
                                      </p:cBhvr>
                                      <p:to>
                                        <p:strVal val="hidden"/>
                                      </p:to>
                                    </p:set>
                                  </p:childTnLst>
                                </p:cTn>
                              </p:par>
                              <p:par>
                                <p:cTn id="28" presetID="10" presetClass="entr" presetSubtype="0" fill="hold" nodeType="withEffect">
                                  <p:stCondLst>
                                    <p:cond delay="11000"/>
                                  </p:stCondLst>
                                  <p:childTnLst>
                                    <p:set>
                                      <p:cBhvr>
                                        <p:cTn id="29" dur="1" fill="hold">
                                          <p:stCondLst>
                                            <p:cond delay="0"/>
                                          </p:stCondLst>
                                        </p:cTn>
                                        <p:tgtEl>
                                          <p:spTgt spid="12305"/>
                                        </p:tgtEl>
                                        <p:attrNameLst>
                                          <p:attrName>style.visibility</p:attrName>
                                        </p:attrNameLst>
                                      </p:cBhvr>
                                      <p:to>
                                        <p:strVal val="visible"/>
                                      </p:to>
                                    </p:set>
                                    <p:animEffect transition="in" filter="fade">
                                      <p:cBhvr>
                                        <p:cTn id="30" dur="1000"/>
                                        <p:tgtEl>
                                          <p:spTgt spid="1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048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spcBef>
                <a:spcPct val="0"/>
              </a:spcBef>
            </a:pPr>
            <a:r>
              <a:rPr lang="zh-TW" altLang="en-US" sz="2800" kern="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為每一項消費節省開支</a:t>
            </a:r>
            <a:r>
              <a:rPr lang="en-US" altLang="zh-TW" sz="2800" kern="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r>
            <a:br>
              <a:rPr lang="en-US" altLang="zh-TW" sz="2800" kern="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br>
            <a:r>
              <a:rPr lang="en-US" altLang="zh-TW" sz="2800" kern="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Save money for every expense </a:t>
            </a:r>
            <a:endParaRPr lang="en-US" sz="2800" kern="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5122" name="Picture 2" descr="C:\Users\ShinG\Desktop\avida-towers-centera_2-bedroom-floor-plan-towe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23962"/>
            <a:ext cx="6019800" cy="507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305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44444E-6 L 0.6125 -0.9743 " pathEditMode="relative" rAng="0" ptsTypes="AA">
                                      <p:cBhvr>
                                        <p:cTn id="6" dur="2000" fill="hold"/>
                                        <p:tgtEl>
                                          <p:spTgt spid="5122"/>
                                        </p:tgtEl>
                                        <p:attrNameLst>
                                          <p:attrName>ppt_x</p:attrName>
                                          <p:attrName>ppt_y</p:attrName>
                                        </p:attrNameLst>
                                      </p:cBhvr>
                                      <p:rCtr x="30625" y="-48727"/>
                                    </p:animMotion>
                                  </p:childTnLst>
                                </p:cTn>
                              </p:par>
                              <p:par>
                                <p:cTn id="7" presetID="6" presetClass="emph" presetSubtype="0" fill="hold" nodeType="withEffect">
                                  <p:stCondLst>
                                    <p:cond delay="0"/>
                                  </p:stCondLst>
                                  <p:childTnLst>
                                    <p:animScale>
                                      <p:cBhvr>
                                        <p:cTn id="8" dur="2000" fill="hold"/>
                                        <p:tgtEl>
                                          <p:spTgt spid="512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6250" t="47480" r="18358"/>
          <a:stretch/>
        </p:blipFill>
        <p:spPr>
          <a:xfrm>
            <a:off x="1" y="0"/>
            <a:ext cx="9144000" cy="4876801"/>
          </a:xfrm>
          <a:prstGeom prst="rect">
            <a:avLst/>
          </a:prstGeom>
        </p:spPr>
      </p:pic>
      <p:sp>
        <p:nvSpPr>
          <p:cNvPr id="7" name="Rectangle 6"/>
          <p:cNvSpPr/>
          <p:nvPr/>
        </p:nvSpPr>
        <p:spPr>
          <a:xfrm>
            <a:off x="0" y="0"/>
            <a:ext cx="9144000" cy="4876800"/>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502" t="6234" r="13983" b="7013"/>
          <a:stretch/>
        </p:blipFill>
        <p:spPr>
          <a:xfrm>
            <a:off x="4724402" y="1295400"/>
            <a:ext cx="3937803" cy="4978400"/>
          </a:xfrm>
          <a:prstGeom prst="rect">
            <a:avLst/>
          </a:prstGeom>
        </p:spPr>
      </p:pic>
      <p:sp>
        <p:nvSpPr>
          <p:cNvPr id="11" name="Rectangle 10"/>
          <p:cNvSpPr/>
          <p:nvPr/>
        </p:nvSpPr>
        <p:spPr>
          <a:xfrm>
            <a:off x="-304801" y="1600200"/>
            <a:ext cx="9144001" cy="307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itle 1"/>
          <p:cNvSpPr txBox="1">
            <a:spLocks/>
          </p:cNvSpPr>
          <p:nvPr/>
        </p:nvSpPr>
        <p:spPr>
          <a:xfrm>
            <a:off x="152400" y="3330575"/>
            <a:ext cx="7772400" cy="1470025"/>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消費即賺</a:t>
            </a:r>
            <a:r>
              <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a:r>
            <a:br>
              <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br>
            <a:r>
              <a:rPr 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Getting Paid to Shop Smart</a:t>
            </a:r>
          </a:p>
          <a:p>
            <a:pPr algn="l"/>
            <a:endParaRPr 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l"/>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一站式網上購物</a:t>
            </a:r>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平台</a:t>
            </a:r>
            <a:endPar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l"/>
            <a:r>
              <a:rPr 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One stop online shopping platform</a:t>
            </a:r>
            <a:endPar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3074" name="Picture 2" descr="O:\Product_SC\Communications\Graphics\Company Logo\HK.SHOP.COM_Logos\MarketHongKong&amp;Shop.com_Full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181600"/>
            <a:ext cx="3810000" cy="67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5431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2400" y="1462314"/>
            <a:ext cx="9448800" cy="5549295"/>
            <a:chOff x="-228600" y="1447800"/>
            <a:chExt cx="9601200" cy="5638800"/>
          </a:xfrm>
        </p:grpSpPr>
        <p:grpSp>
          <p:nvGrpSpPr>
            <p:cNvPr id="5" name="Group 4"/>
            <p:cNvGrpSpPr/>
            <p:nvPr/>
          </p:nvGrpSpPr>
          <p:grpSpPr>
            <a:xfrm>
              <a:off x="-228600" y="1447800"/>
              <a:ext cx="9601200" cy="1744902"/>
              <a:chOff x="-228600" y="1447800"/>
              <a:chExt cx="10272486" cy="1866900"/>
            </a:xfrm>
          </p:grpSpPr>
          <p:pic>
            <p:nvPicPr>
              <p:cNvPr id="15"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1575"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1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8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21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63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698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228600" y="2750898"/>
              <a:ext cx="9601200" cy="1744902"/>
              <a:chOff x="-228600" y="1447800"/>
              <a:chExt cx="10272486" cy="1866900"/>
            </a:xfrm>
          </p:grpSpPr>
          <p:pic>
            <p:nvPicPr>
              <p:cNvPr id="26"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1575"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1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8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21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63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698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228600" y="4038600"/>
              <a:ext cx="9601200" cy="1744902"/>
              <a:chOff x="-228600" y="1447800"/>
              <a:chExt cx="10272486" cy="1866900"/>
            </a:xfrm>
          </p:grpSpPr>
          <p:pic>
            <p:nvPicPr>
              <p:cNvPr id="34"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1575"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1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8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21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63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698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228600" y="5341698"/>
              <a:ext cx="9601200" cy="1744902"/>
              <a:chOff x="-228600" y="1447800"/>
              <a:chExt cx="10272486" cy="1866900"/>
            </a:xfrm>
          </p:grpSpPr>
          <p:pic>
            <p:nvPicPr>
              <p:cNvPr id="42"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1575"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1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875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2100"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363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ShinG\Desktop\019263-green-jelly-icon-symbols-shapes-shape-square-clear.pn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6986" y="1447800"/>
                <a:ext cx="1866900" cy="18669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9" name="Picture 2" descr="C:\Users\chrisw\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5390" y="5817736"/>
            <a:ext cx="938217" cy="7036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Users\chrisw\Desktop\十榖米.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801" y="3155615"/>
            <a:ext cx="939799" cy="89941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Users\chrisw\Desktop\downlo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524" y="2121736"/>
            <a:ext cx="899462" cy="48049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C:\Users\chrisw\Desktop\23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8462" y="5729195"/>
            <a:ext cx="868838" cy="8688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Users\chrisw\Desktop\imag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2781" y="5847929"/>
            <a:ext cx="916072" cy="6861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7" descr="C:\Users\chrisw\Desktop\1275092_00_mai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3102" y="4427119"/>
            <a:ext cx="919327" cy="919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C:\Users\chrisw\Desktop\products-camp-kitchen-thum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2781" y="3172869"/>
            <a:ext cx="941427" cy="94142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descr="C:\Users\chrisw\Desktop\kitchen-decor-accessories-products-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73680" y="1840004"/>
            <a:ext cx="938401" cy="96087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C:\Users\chrisw\Desktop\Flower-Bowls-Wood-Products-Design-Kitchen-Dining-Core-Bambo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0010" y="3367522"/>
            <a:ext cx="879330" cy="5256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1" descr="C:\Users\chrisw\Desktop\kitchen-appliance-Stainless-steel-Automatic-Egg-Boiler-Water-off-automaticallyZDQ-70A-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8194" y="31524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C:\Users\chrisw\Desktop\desc_305862144_0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28757" y="1879930"/>
            <a:ext cx="906505" cy="87642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3" descr="C:\Users\chrisw\Desktop\6a00d834515f0569e200e55471dde38834-800wi.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93530" y="4594635"/>
            <a:ext cx="974856" cy="6196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C:\Users\chrisw\Desktop\fancy-centre-kitchen-tool-set---4-pcs-fancy-centre-n2mjvf.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2571" y="3122997"/>
            <a:ext cx="876267" cy="96389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5" descr="C:\Users\chrisw\Desktop\terrak-ed02.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76700" y="5897318"/>
            <a:ext cx="960615" cy="63325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C:\Users\chrisw\Desktop\kitchen_tool_set.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17648" y="4500033"/>
            <a:ext cx="969260" cy="78588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7" descr="C:\Users\chrisw\Desktop\6a00d834515f0569e201053651ae9e970b.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40613" y="3300975"/>
            <a:ext cx="858602" cy="65444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C:\Users\chrisw\Desktop\ghk-fantastik-total-kitchen-mdn.jpe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03854" y="3163631"/>
            <a:ext cx="667885" cy="8905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9" descr="C:\Users\chrisw\Desktop\blanco-kitchen-bar-sinks-511-661white-200.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24075" y="4465219"/>
            <a:ext cx="845796" cy="8457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0" descr="C:\Users\chrisw\Desktop\compostable-tall-kitchen-angled.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58900" y="1937740"/>
            <a:ext cx="1295400" cy="84848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1" descr="C:\Users\chrisw\Desktop\3100_1.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4206" r="13269"/>
          <a:stretch/>
        </p:blipFill>
        <p:spPr bwMode="auto">
          <a:xfrm>
            <a:off x="5397501" y="1828800"/>
            <a:ext cx="939799" cy="97185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C:\Users\chrisw\Desktop\Black Rubbish bin68708.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898746" y="4431030"/>
            <a:ext cx="742045" cy="91417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3" descr="C:\Users\chrisw\Desktop\挂钩（03）.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49871" y="5787933"/>
            <a:ext cx="918529" cy="77156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4" descr="C:\Users\chrisw\Desktop\真空挂钩+(502L).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33084" y="1879600"/>
            <a:ext cx="582916" cy="90786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5" descr="C:\Users\chrisw\Desktop\3273692_1.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49871" y="4538133"/>
            <a:ext cx="918529" cy="6888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chrisw\Desktop\20120118090801_3104.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716420" y="1899640"/>
            <a:ext cx="879261" cy="84848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hrisw\Desktop\Screenshot_2013-10-20-15-21-38-1.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412896" y="5936647"/>
            <a:ext cx="899004" cy="4354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hrisw\Desktop\1(8).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987538" y="4432995"/>
            <a:ext cx="888797" cy="8910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chrisw\Desktop\Img260229936.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777957" y="5792695"/>
            <a:ext cx="1014222" cy="7922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8600" y="-228600"/>
            <a:ext cx="16535400" cy="2133600"/>
            <a:chOff x="-228600" y="-228600"/>
            <a:chExt cx="16535400" cy="2133600"/>
          </a:xfrm>
        </p:grpSpPr>
        <p:sp>
          <p:nvSpPr>
            <p:cNvPr id="3" name="Rectangle 2"/>
            <p:cNvSpPr/>
            <p:nvPr/>
          </p:nvSpPr>
          <p:spPr>
            <a:xfrm>
              <a:off x="152400" y="152401"/>
              <a:ext cx="15849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hinG\Desktop\019263-green-jelly-icon-symbols-shapes-shape-square-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200" y="-2286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 descr="O:\DS_SC\Partner Store Program\PS Agreement\Home N Kitchen\Home N Kitchen with White Background.jpg"/>
            <p:cNvPicPr>
              <a:picLocks noChangeAspect="1" noChangeArrowheads="1"/>
            </p:cNvPicPr>
            <p:nvPr/>
          </p:nvPicPr>
          <p:blipFill>
            <a:blip r:embed="rId31" cstate="print"/>
            <a:srcRect/>
            <a:stretch>
              <a:fillRect/>
            </a:stretch>
          </p:blipFill>
          <p:spPr bwMode="auto">
            <a:xfrm>
              <a:off x="281613" y="699368"/>
              <a:ext cx="1102687" cy="206266"/>
            </a:xfrm>
            <a:prstGeom prst="rect">
              <a:avLst/>
            </a:prstGeom>
            <a:noFill/>
          </p:spPr>
        </p:pic>
        <p:pic>
          <p:nvPicPr>
            <p:cNvPr id="75" name="Picture 2" descr="O:\DS_SC\Partner Store Program\PS Agreement\On Tin Organic\安田有機_副本.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905000" y="340004"/>
              <a:ext cx="1050925" cy="996391"/>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O:\DS_SC\Partner Store Program\PS Agreement\The Fresh Grower (Well Galaxy Holdings Limited 宏協集團有限公司)\The Fresh Grower Logo_resized.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517900" y="386624"/>
              <a:ext cx="1022478" cy="74657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Partner Stores Program\Logo_etc_PS\Nice Food Box 美食禮盒 PTL Trading\nicefoodbox.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068386" y="672271"/>
              <a:ext cx="1219985" cy="37942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M:\Partner Stores Program\Logo_etc_PS\Formosa Family寶島之家\FormosaFamily_Logo.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670124" y="480725"/>
              <a:ext cx="1140376" cy="753066"/>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M:\Partner Stores Program\Logo_etc_PS\NICE CLEAN\Nice Clean Logo.gif"/>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282749" y="340004"/>
              <a:ext cx="1122289" cy="99639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O:\DS_SC\Partner Store Program\PS Agreement\safegg\Safegg logo with TM_resized.bmp"/>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893300" y="574748"/>
              <a:ext cx="1172368" cy="547573"/>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M:\Partner Stores Program\Logo_etc_PS\My Home Sanitary (Well Bloom)\MyHome_logo_resize.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1475138" y="373924"/>
              <a:ext cx="1140702" cy="84716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O:\DS_SC\Partner Store Program\PS Agreement\Cheong's Mark (Secret Chamber Limited)\cheung's mark logo.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3220700" y="304800"/>
              <a:ext cx="838200" cy="1075567"/>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M:\Partner Stores Program\Logo_etc_PS\Health Aims\HealthAims_logo_resize.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4624565" y="485683"/>
              <a:ext cx="1230141" cy="7227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8577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3.33333E-6 -2.22222E-6 L -0.74584 -2.22222E-6 " pathEditMode="relative" rAng="0" ptsTypes="AA">
                                      <p:cBhvr>
                                        <p:cTn id="6" dur="8000" fill="hold"/>
                                        <p:tgtEl>
                                          <p:spTgt spid="4"/>
                                        </p:tgtEl>
                                        <p:attrNameLst>
                                          <p:attrName>ppt_x</p:attrName>
                                          <p:attrName>ppt_y</p:attrName>
                                        </p:attrNameLst>
                                      </p:cBhvr>
                                      <p:rCtr x="-37292" y="0"/>
                                    </p:animMotion>
                                  </p:childTnLst>
                                </p:cTn>
                              </p:par>
                              <p:par>
                                <p:cTn id="7" presetID="10" presetClass="exit" presetSubtype="0" fill="hold" nodeType="withEffect">
                                  <p:stCondLst>
                                    <p:cond delay="1000"/>
                                  </p:stCondLst>
                                  <p:childTnLst>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par>
                                <p:cTn id="10" presetID="10" presetClass="entr" presetSubtype="0" fill="hold" nodeType="withEffect">
                                  <p:stCondLst>
                                    <p:cond delay="20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childTnLst>
                                </p:cTn>
                              </p:par>
                              <p:par>
                                <p:cTn id="13" presetID="10" presetClass="exit" presetSubtype="0" fill="hold" nodeType="withEffect">
                                  <p:stCondLst>
                                    <p:cond delay="350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par>
                                <p:cTn id="16" presetID="10" presetClass="entr" presetSubtype="0" fill="hold" nodeType="withEffect">
                                  <p:stCondLst>
                                    <p:cond delay="4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10" presetClass="exit" presetSubtype="0" fill="hold" nodeType="withEffect">
                                  <p:stCondLst>
                                    <p:cond delay="7000"/>
                                  </p:stCondLst>
                                  <p:childTnLst>
                                    <p:animEffect transition="out" filter="fade">
                                      <p:cBhvr>
                                        <p:cTn id="20" dur="1000"/>
                                        <p:tgtEl>
                                          <p:spTgt spid="72"/>
                                        </p:tgtEl>
                                      </p:cBhvr>
                                    </p:animEffect>
                                    <p:set>
                                      <p:cBhvr>
                                        <p:cTn id="21" dur="1" fill="hold">
                                          <p:stCondLst>
                                            <p:cond delay="999"/>
                                          </p:stCondLst>
                                        </p:cTn>
                                        <p:tgtEl>
                                          <p:spTgt spid="72"/>
                                        </p:tgtEl>
                                        <p:attrNameLst>
                                          <p:attrName>style.visibility</p:attrName>
                                        </p:attrNameLst>
                                      </p:cBhvr>
                                      <p:to>
                                        <p:strVal val="hidden"/>
                                      </p:to>
                                    </p:set>
                                  </p:childTnLst>
                                </p:cTn>
                              </p:par>
                              <p:par>
                                <p:cTn id="22" presetID="10" presetClass="entr" presetSubtype="0" fill="hold" nodeType="withEffect">
                                  <p:stCondLst>
                                    <p:cond delay="800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childTnLst>
                                </p:cTn>
                              </p:par>
                              <p:par>
                                <p:cTn id="25" presetID="10" presetClass="exit" presetSubtype="0" fill="hold" nodeType="withEffect">
                                  <p:stCondLst>
                                    <p:cond delay="9500"/>
                                  </p:stCondLst>
                                  <p:childTnLst>
                                    <p:animEffect transition="out" filter="fade">
                                      <p:cBhvr>
                                        <p:cTn id="26" dur="1000"/>
                                        <p:tgtEl>
                                          <p:spTgt spid="59"/>
                                        </p:tgtEl>
                                      </p:cBhvr>
                                    </p:animEffect>
                                    <p:set>
                                      <p:cBhvr>
                                        <p:cTn id="27" dur="1" fill="hold">
                                          <p:stCondLst>
                                            <p:cond delay="999"/>
                                          </p:stCondLst>
                                        </p:cTn>
                                        <p:tgtEl>
                                          <p:spTgt spid="59"/>
                                        </p:tgtEl>
                                        <p:attrNameLst>
                                          <p:attrName>style.visibility</p:attrName>
                                        </p:attrNameLst>
                                      </p:cBhvr>
                                      <p:to>
                                        <p:strVal val="hidden"/>
                                      </p:to>
                                    </p:set>
                                  </p:childTnLst>
                                </p:cTn>
                              </p:par>
                              <p:par>
                                <p:cTn id="28" presetID="10" presetClass="entr" presetSubtype="0" fill="hold" nodeType="withEffect">
                                  <p:stCondLst>
                                    <p:cond delay="1050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57200" y="533400"/>
            <a:ext cx="8153398" cy="3505200"/>
            <a:chOff x="1524001" y="926654"/>
            <a:chExt cx="8153398" cy="3505200"/>
          </a:xfrm>
        </p:grpSpPr>
        <p:pic>
          <p:nvPicPr>
            <p:cNvPr id="7172"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945460"/>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932760"/>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932760"/>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1" y="939354"/>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926654"/>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926654"/>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704053"/>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799" y="1691353"/>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599" y="1691353"/>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697947"/>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199" y="1685247"/>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999" y="1685247"/>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1" y="2463354"/>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450654"/>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450654"/>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1" y="2457248"/>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444548"/>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444548"/>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3257079"/>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599" y="3244379"/>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399" y="3244379"/>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250973"/>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8999" y="3238273"/>
              <a:ext cx="1371600" cy="11747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799" y="3238273"/>
              <a:ext cx="1371600" cy="1174775"/>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36"/>
          <p:cNvSpPr/>
          <p:nvPr/>
        </p:nvSpPr>
        <p:spPr>
          <a:xfrm>
            <a:off x="0" y="5227637"/>
            <a:ext cx="9144000" cy="1630363"/>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Content Placeholder 2"/>
          <p:cNvSpPr txBox="1">
            <a:spLocks/>
          </p:cNvSpPr>
          <p:nvPr/>
        </p:nvSpPr>
        <p:spPr>
          <a:xfrm>
            <a:off x="-25400" y="5410200"/>
            <a:ext cx="91440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推</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薦新優</a:t>
            </a: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惠顧</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客，</a:t>
            </a: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額外</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賺取每次消費</a:t>
            </a: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0.5</a:t>
            </a:r>
            <a:r>
              <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a:t>
            </a: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現金回</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贈</a:t>
            </a:r>
            <a:endPar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Font typeface="Arial" panose="020B0604020202020204" pitchFamily="34" charset="0"/>
              <a:buNone/>
            </a:pP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Refer new Preferred Customer, you can earn 0.5% Cashback of each qualified transaction</a:t>
            </a:r>
            <a:endPar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34" name="Picture 2" descr="O:\Product_SC\Communications\Graphics\Company Logo\Cashback\Cashback Doll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429742"/>
            <a:ext cx="876301" cy="60922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797" y="1382044"/>
            <a:ext cx="3902343" cy="3342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487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39000"/>
            <a:ext cx="8229600" cy="4525963"/>
          </a:xfrm>
        </p:spPr>
        <p:txBody>
          <a:bodyPr/>
          <a:lstStyle/>
          <a:p>
            <a:pPr lvl="1"/>
            <a:r>
              <a:rPr lang="zh-TW" altLang="en-US" dirty="0" smtClean="0">
                <a:latin typeface="Arial" panose="020B0604020202020204" pitchFamily="34" charset="0"/>
                <a:ea typeface="華康儷中黑" panose="020B0509000000000000" pitchFamily="49" charset="-120"/>
                <a:cs typeface="Arial" panose="020B0604020202020204" pitchFamily="34" charset="0"/>
              </a:rPr>
              <a:t>如果一個月購物</a:t>
            </a:r>
            <a:r>
              <a:rPr lang="en-US" altLang="zh-TW" dirty="0" smtClean="0">
                <a:latin typeface="Arial" panose="020B0604020202020204" pitchFamily="34" charset="0"/>
                <a:ea typeface="華康儷中黑" panose="020B0509000000000000" pitchFamily="49" charset="-120"/>
                <a:cs typeface="Arial" panose="020B0604020202020204" pitchFamily="34" charset="0"/>
              </a:rPr>
              <a:t>$3,500</a:t>
            </a:r>
          </a:p>
          <a:p>
            <a:pPr lvl="1"/>
            <a:r>
              <a:rPr lang="en-US" altLang="zh-TW" dirty="0" smtClean="0">
                <a:latin typeface="Arial" panose="020B0604020202020204" pitchFamily="34" charset="0"/>
                <a:ea typeface="華康儷中黑" panose="020B0509000000000000" pitchFamily="49" charset="-120"/>
                <a:cs typeface="Arial" panose="020B0604020202020204" pitchFamily="34" charset="0"/>
              </a:rPr>
              <a:t>2%</a:t>
            </a:r>
            <a:r>
              <a:rPr lang="zh-TW" altLang="en-US" dirty="0" smtClean="0">
                <a:latin typeface="Arial" panose="020B0604020202020204" pitchFamily="34" charset="0"/>
                <a:ea typeface="華康儷中黑" panose="020B0509000000000000" pitchFamily="49" charset="-120"/>
                <a:cs typeface="Arial" panose="020B0604020202020204" pitchFamily="34" charset="0"/>
              </a:rPr>
              <a:t>現金回贈，自己即可得</a:t>
            </a:r>
            <a:r>
              <a:rPr lang="en-US" altLang="zh-TW" dirty="0" smtClean="0">
                <a:latin typeface="Arial" panose="020B0604020202020204" pitchFamily="34" charset="0"/>
                <a:ea typeface="華康儷中黑" panose="020B0509000000000000" pitchFamily="49" charset="-120"/>
                <a:cs typeface="Arial" panose="020B0604020202020204" pitchFamily="34" charset="0"/>
              </a:rPr>
              <a:t>$70</a:t>
            </a:r>
          </a:p>
          <a:p>
            <a:pPr lvl="1"/>
            <a:r>
              <a:rPr lang="zh-TW" altLang="en-US" dirty="0" smtClean="0">
                <a:latin typeface="Arial" panose="020B0604020202020204" pitchFamily="34" charset="0"/>
                <a:ea typeface="華康儷中黑" panose="020B0509000000000000" pitchFamily="49" charset="-120"/>
                <a:cs typeface="Arial" panose="020B0604020202020204" pitchFamily="34" charset="0"/>
              </a:rPr>
              <a:t>推薦人可得</a:t>
            </a:r>
            <a:r>
              <a:rPr lang="en-US" altLang="zh-TW" dirty="0" smtClean="0">
                <a:latin typeface="Arial" panose="020B0604020202020204" pitchFamily="34" charset="0"/>
                <a:ea typeface="華康儷中黑" panose="020B0509000000000000" pitchFamily="49" charset="-120"/>
                <a:cs typeface="Arial" panose="020B0604020202020204" pitchFamily="34" charset="0"/>
              </a:rPr>
              <a:t>$3,500x0.5% = $17.5</a:t>
            </a:r>
          </a:p>
          <a:p>
            <a:pPr lvl="2"/>
            <a:endParaRPr lang="en-US" altLang="zh-TW" dirty="0">
              <a:latin typeface="Arial" panose="020B0604020202020204" pitchFamily="34" charset="0"/>
              <a:ea typeface="華康儷中黑" panose="020B0509000000000000" pitchFamily="49" charset="-120"/>
              <a:cs typeface="Arial" panose="020B0604020202020204" pitchFamily="34" charset="0"/>
            </a:endParaRPr>
          </a:p>
          <a:p>
            <a:pPr lvl="1"/>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p:txBody>
      </p:sp>
      <p:pic>
        <p:nvPicPr>
          <p:cNvPr id="8194" name="Picture 2" descr="C:\Users\ShinG\Desktop\2-120H9213125A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3392" y="228600"/>
            <a:ext cx="2032000" cy="258057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198868" y="1447800"/>
            <a:ext cx="1290324" cy="1245768"/>
            <a:chOff x="-2167453" y="-994337"/>
            <a:chExt cx="3372981" cy="3256508"/>
          </a:xfrm>
        </p:grpSpPr>
        <p:pic>
          <p:nvPicPr>
            <p:cNvPr id="6" name="Picture 6" descr="O:\Product_SC\Communications\Graphics\Products Image\Frusante\HKFrusanteImage_resiz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181" y="-994337"/>
              <a:ext cx="1365709" cy="32565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O:\Product_SC\Communications\Graphics\Products Image\UltimateAloe\HK_UltimateAloeAllFlavo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7453" y="-818130"/>
              <a:ext cx="2007272" cy="23661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O:\Product_SC\Communications\Graphics\Products Image\Isotonix\Maximum ORAC\MaximumORAC_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932" y="272678"/>
              <a:ext cx="656595" cy="15064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O:\Product_SC\Communications\Graphics\Products Image\Isotonix\Calcium Plus\CalciumPlus_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814" y="272678"/>
              <a:ext cx="667997" cy="1506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O:\Product_SC\Communications\Graphics\Products Image\HeartHealth\Omega III_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9221" y="619919"/>
              <a:ext cx="644894" cy="12850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Product_SC\Communications\Graphics\Products Image\Isotonix\OPC-3\OPC-3_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846" y="633917"/>
              <a:ext cx="618786" cy="139537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5334000" y="457200"/>
            <a:ext cx="2813591" cy="646331"/>
          </a:xfrm>
          <a:prstGeom prst="rect">
            <a:avLst/>
          </a:prstGeom>
        </p:spPr>
        <p:txBody>
          <a:bodyPr wrap="none">
            <a:spAutoFit/>
          </a:bodyPr>
          <a:lstStyle/>
          <a:p>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每月購物</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$5,000</a:t>
            </a:r>
          </a:p>
          <a:p>
            <a:r>
              <a:rPr lang="en-US" altLang="zh-HK"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Monthly expenses $5,000</a:t>
            </a:r>
            <a:endParaRPr lang="zh-HK" altLang="en-US"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2" name="Rectangle 11"/>
          <p:cNvSpPr/>
          <p:nvPr/>
        </p:nvSpPr>
        <p:spPr>
          <a:xfrm>
            <a:off x="1458992" y="2819400"/>
            <a:ext cx="4852610" cy="646331"/>
          </a:xfrm>
          <a:prstGeom prst="rect">
            <a:avLst/>
          </a:prstGeom>
        </p:spPr>
        <p:txBody>
          <a:bodyPr wrap="none">
            <a:spAutoFit/>
          </a:bodyPr>
          <a:lstStyle/>
          <a:p>
            <a:pPr lvl="1"/>
            <a:r>
              <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2</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，優惠顧客自己</a:t>
            </a:r>
            <a:r>
              <a:rPr lang="zh-TW" altLang="en-US"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即可得</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$100</a:t>
            </a:r>
          </a:p>
          <a:p>
            <a:pPr lvl="1"/>
            <a:r>
              <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PC can get $100</a:t>
            </a:r>
            <a:endPar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14" name="Picture 2" descr="O:\Product_SC\Communications\Graphics\Company Logo\Cashback\Cashback Dolla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19091" y="2846209"/>
            <a:ext cx="876301" cy="6092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477072" y="3591699"/>
            <a:ext cx="2492430" cy="3113901"/>
            <a:chOff x="5638800" y="3556000"/>
            <a:chExt cx="2419350" cy="3022600"/>
          </a:xfrm>
        </p:grpSpPr>
        <p:pic>
          <p:nvPicPr>
            <p:cNvPr id="8196" name="Picture 4" descr="C:\Users\ShinG\Desktop\201220863.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6299"/>
            <a:stretch/>
          </p:blipFill>
          <p:spPr bwMode="auto">
            <a:xfrm>
              <a:off x="5638800" y="3556000"/>
              <a:ext cx="241935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ShinG\Desktop\Facebook_like_thumb.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526816">
              <a:off x="6473102" y="4738797"/>
              <a:ext cx="750746" cy="64301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4038600" y="4953000"/>
            <a:ext cx="4660250" cy="1477328"/>
          </a:xfrm>
          <a:prstGeom prst="rect">
            <a:avLst/>
          </a:prstGeom>
        </p:spPr>
        <p:txBody>
          <a:bodyPr wrap="none">
            <a:spAutoFit/>
          </a:bodyPr>
          <a:lstStyle/>
          <a:p>
            <a:pPr lvl="1"/>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0.5%	   </a:t>
            </a: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推薦人即可得</a:t>
            </a:r>
            <a:endPar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lvl="1"/>
            <a:r>
              <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Referrer can get</a:t>
            </a: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$25</a:t>
            </a:r>
          </a:p>
          <a:p>
            <a:pPr lvl="1"/>
            <a:endPar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lvl="1"/>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$5,000</a:t>
            </a: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x</a:t>
            </a: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0.5</a:t>
            </a:r>
            <a:r>
              <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 </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$25</a:t>
            </a:r>
            <a:endPar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lvl="1"/>
            <a:endPar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20" name="Picture 2" descr="O:\Product_SC\Communications\Graphics\Company Logo\Cashback\Cashback Dolla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1600" y="4953000"/>
            <a:ext cx="876301" cy="60922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ShinG\Desktop\bigstock-Number-Icons-1.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650" y="326833"/>
            <a:ext cx="1276350" cy="1501967"/>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ShinG\Desktop\bigstock-Number-Icons-2.jpg"/>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400" y="4127054"/>
            <a:ext cx="1854200" cy="17403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ShinG\Desktop\images (9).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8037" y="1755806"/>
            <a:ext cx="639426" cy="79530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C:\Users\ShinG\Desktop\下載 (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63677" y="1335517"/>
            <a:ext cx="1264545" cy="12645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C:\Users\ShinG\Desktop\images (12).jpg"/>
          <p:cNvPicPr>
            <a:picLocks noChangeAspect="1" noChangeArrowheads="1"/>
          </p:cNvPicPr>
          <p:nvPr/>
        </p:nvPicPr>
        <p:blipFill>
          <a:blip r:embed="rId16" cstate="print">
            <a:clrChange>
              <a:clrFrom>
                <a:srgbClr val="F2F1EF"/>
              </a:clrFrom>
              <a:clrTo>
                <a:srgbClr val="F2F1EF">
                  <a:alpha val="0"/>
                </a:srgbClr>
              </a:clrTo>
            </a:clrChange>
            <a:extLst>
              <a:ext uri="{28A0092B-C50C-407E-A947-70E740481C1C}">
                <a14:useLocalDpi xmlns:a14="http://schemas.microsoft.com/office/drawing/2010/main" val="0"/>
              </a:ext>
            </a:extLst>
          </a:blip>
          <a:srcRect/>
          <a:stretch>
            <a:fillRect/>
          </a:stretch>
        </p:blipFill>
        <p:spPr bwMode="auto">
          <a:xfrm>
            <a:off x="4549454" y="1765068"/>
            <a:ext cx="1179153" cy="8832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C:\Users\ShinG\Desktop\下載 (5).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10859" b="11406"/>
          <a:stretch/>
        </p:blipFill>
        <p:spPr bwMode="auto">
          <a:xfrm>
            <a:off x="6372201" y="1447800"/>
            <a:ext cx="1019199" cy="9818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C:\Users\ShinG\Desktop\images (19).jpg"/>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4378" y="1905000"/>
            <a:ext cx="946622" cy="9466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C:\Users\ShinG\Desktop\images (17).jp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3970" y="1225814"/>
            <a:ext cx="1203849" cy="148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01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1600200"/>
          </a:xfrm>
        </p:spPr>
        <p:txBody>
          <a:bodyPr>
            <a:normAutofit fontScale="70000" lnSpcReduction="20000"/>
          </a:bodyPr>
          <a:lstStyle/>
          <a:p>
            <a:pPr marL="457200" lvl="1" indent="0">
              <a:buNone/>
            </a:pP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如果我是推薦人，</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$25</a:t>
            </a: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現金回贈就是我的！</a:t>
            </a:r>
            <a:endPar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None/>
            </a:pP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If I am the referrer, $25</a:t>
            </a: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Cashback is mine!</a:t>
            </a:r>
          </a:p>
          <a:p>
            <a:pPr marL="457200" lvl="1" indent="0">
              <a:buNone/>
            </a:pPr>
            <a:endPar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None/>
            </a:pP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如果我推薦</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10</a:t>
            </a: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個優惠顧客，我可以每個月有額外</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$250</a:t>
            </a:r>
          </a:p>
          <a:p>
            <a:pPr marL="457200" lvl="1" indent="0">
              <a:buNone/>
            </a:pP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If I refer 10 PCs, I can get $250 bonus Cashback every month</a:t>
            </a:r>
          </a:p>
        </p:txBody>
      </p:sp>
      <p:grpSp>
        <p:nvGrpSpPr>
          <p:cNvPr id="4" name="Group 3"/>
          <p:cNvGrpSpPr/>
          <p:nvPr/>
        </p:nvGrpSpPr>
        <p:grpSpPr>
          <a:xfrm>
            <a:off x="28814" y="2362200"/>
            <a:ext cx="3171586" cy="3962400"/>
            <a:chOff x="5638800" y="3556000"/>
            <a:chExt cx="2419350" cy="3022600"/>
          </a:xfrm>
        </p:grpSpPr>
        <p:pic>
          <p:nvPicPr>
            <p:cNvPr id="5" name="Picture 4" descr="C:\Users\ShinG\Desktop\201220863.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299"/>
            <a:stretch/>
          </p:blipFill>
          <p:spPr bwMode="auto">
            <a:xfrm>
              <a:off x="5638800" y="3556000"/>
              <a:ext cx="241935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ShinG\Desktop\Facebook_like_thu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26816">
              <a:off x="6473102" y="4738797"/>
              <a:ext cx="750746" cy="64301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2322" y="3390257"/>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022" y="3377557"/>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1022" y="3365525"/>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100" y="3357272"/>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0800" y="3344572"/>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4780340"/>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3700" y="4767640"/>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6700" y="4755608"/>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778" y="4747355"/>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ShinG\Desktop\2-120H9213125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6478" y="4734655"/>
            <a:ext cx="1016000" cy="12902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O:\Product_SC\Communications\Graphics\Company Logo\Cashback\Cashback Dolla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4699" y="1320800"/>
            <a:ext cx="876301" cy="60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0"/>
            <a:ext cx="9144000" cy="6858000"/>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990600" y="1981200"/>
            <a:ext cx="6858000" cy="3352800"/>
          </a:xfrm>
        </p:spPr>
        <p:txBody>
          <a:bodyPr>
            <a:noAutofit/>
          </a:bodyPr>
          <a:lstStyle/>
          <a:p>
            <a:pPr marL="457200" lvl="1" indent="0" algn="ctr">
              <a:buNone/>
            </a:pPr>
            <a:r>
              <a:rPr lang="zh-TW" altLang="en-US"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成為超連鎖</a:t>
            </a:r>
            <a:r>
              <a:rPr lang="en-US" sz="5000" dirty="0">
                <a:solidFill>
                  <a:schemeClr val="bg1"/>
                </a:solidFill>
                <a:latin typeface="Arial" panose="020B0604020202020204" pitchFamily="34" charset="0"/>
                <a:ea typeface="華康儷中黑" panose="020B0509000000000000" pitchFamily="49" charset="-120"/>
                <a:cs typeface="Arial" panose="020B0604020202020204" pitchFamily="34" charset="0"/>
              </a:rPr>
              <a:t>™</a:t>
            </a:r>
            <a:r>
              <a:rPr lang="zh-TW" altLang="en-US"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店主，</a:t>
            </a:r>
            <a:r>
              <a:rPr lang="zh-TW" altLang="en-US" sz="5000" dirty="0">
                <a:solidFill>
                  <a:schemeClr val="bg1"/>
                </a:solidFill>
                <a:latin typeface="Arial" panose="020B0604020202020204" pitchFamily="34" charset="0"/>
                <a:ea typeface="華康儷中黑" panose="020B0509000000000000" pitchFamily="49" charset="-120"/>
                <a:cs typeface="Arial" panose="020B0604020202020204" pitchFamily="34" charset="0"/>
              </a:rPr>
              <a:t>你可以得到更多！</a:t>
            </a:r>
            <a:endParaRPr lang="en-US" altLang="zh-TW" sz="5000" dirty="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None/>
            </a:pPr>
            <a:endParaRPr lang="en-US" altLang="zh-TW" sz="1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457200" lvl="1" indent="0" algn="ctr">
              <a:buNone/>
            </a:pPr>
            <a:r>
              <a:rPr lang="en-US" altLang="zh-TW"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To be UFO,</a:t>
            </a:r>
            <a:r>
              <a:rPr lang="zh-TW" altLang="en-US"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 </a:t>
            </a:r>
            <a:r>
              <a:rPr lang="en-US" altLang="zh-TW"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you can </a:t>
            </a:r>
            <a:r>
              <a:rPr lang="en-US" altLang="zh-TW" sz="5000" dirty="0">
                <a:solidFill>
                  <a:schemeClr val="bg1"/>
                </a:solidFill>
                <a:latin typeface="Arial" panose="020B0604020202020204" pitchFamily="34" charset="0"/>
                <a:ea typeface="華康儷中黑" panose="020B0509000000000000" pitchFamily="49" charset="-120"/>
                <a:cs typeface="Arial" panose="020B0604020202020204" pitchFamily="34" charset="0"/>
              </a:rPr>
              <a:t>get even </a:t>
            </a:r>
            <a:r>
              <a:rPr lang="en-US" altLang="zh-TW" sz="5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more!</a:t>
            </a:r>
          </a:p>
        </p:txBody>
      </p:sp>
    </p:spTree>
    <p:extLst>
      <p:ext uri="{BB962C8B-B14F-4D97-AF65-F5344CB8AC3E}">
        <p14:creationId xmlns:p14="http://schemas.microsoft.com/office/powerpoint/2010/main" val="1101644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2286000"/>
          </a:xfrm>
        </p:spPr>
        <p:txBody>
          <a:bodyPr>
            <a:normAutofit fontScale="70000" lnSpcReduction="20000"/>
          </a:bodyPr>
          <a:lstStyle/>
          <a:p>
            <a:pPr marL="457200" lvl="1" indent="0">
              <a:buNone/>
            </a:pP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好處</a:t>
            </a:r>
            <a:r>
              <a:rPr lang="en-US" altLang="zh-TW"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1</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a:t>
            </a: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 你以個人優惠顧客身份購物，你亦可獲得</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IBV</a:t>
            </a: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及現金回贈</a:t>
            </a:r>
            <a:endPar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None/>
            </a:pP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Advantage 1: You can earn both IBV &amp; Cashback when purchase as a Preferred Customer</a:t>
            </a:r>
            <a:endParaRPr lang="en-US" altLang="zh-TW"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None/>
            </a:pPr>
            <a:endParaRPr lang="en-US" altLang="zh-TW"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None/>
            </a:pP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好處</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2.</a:t>
            </a: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 </a:t>
            </a:r>
            <a:r>
              <a:rPr lang="zh-TW" altLang="en-US"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你的優惠顧客購物，你可獲得點</a:t>
            </a:r>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數</a:t>
            </a:r>
            <a:endPar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None/>
            </a:pP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Advantage 2: You will be awarded BV/IBV when your PCs buy</a:t>
            </a:r>
            <a:endParaRPr lang="en-US" altLang="zh-TW"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lvl="1"/>
            <a:endParaRPr lang="en-US" altLang="zh-TW"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lvl="1"/>
            <a:endPar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9218" name="Picture 2" descr="C:\Users\ShinG\Desktop\qShgyOe.CR..TckbqBHXOA.jpg"/>
          <p:cNvPicPr>
            <a:picLocks noChangeAspect="1" noChangeArrowheads="1"/>
          </p:cNvPicPr>
          <p:nvPr/>
        </p:nvPicPr>
        <p:blipFill rotWithShape="1">
          <a:blip r:embed="rId2">
            <a:extLst>
              <a:ext uri="{28A0092B-C50C-407E-A947-70E740481C1C}">
                <a14:useLocalDpi xmlns:a14="http://schemas.microsoft.com/office/drawing/2010/main" val="0"/>
              </a:ext>
            </a:extLst>
          </a:blip>
          <a:srcRect b="12897"/>
          <a:stretch/>
        </p:blipFill>
        <p:spPr bwMode="auto">
          <a:xfrm>
            <a:off x="1219200" y="2438400"/>
            <a:ext cx="6739225" cy="40385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426184"/>
            <a:ext cx="7848600" cy="1631216"/>
          </a:xfrm>
          <a:prstGeom prst="rect">
            <a:avLst/>
          </a:prstGeom>
        </p:spPr>
        <p:txBody>
          <a:bodyPr wrap="square">
            <a:spAutoFit/>
          </a:bodyPr>
          <a:lstStyle/>
          <a:p>
            <a:pPr lvl="1"/>
            <a:r>
              <a:rPr lang="zh-TW" altLang="en-US"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夥伴商店提供日常衣食住行所需</a:t>
            </a:r>
            <a:endParaRPr lang="en-US" altLang="zh-TW"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lvl="1"/>
            <a:r>
              <a:rPr lang="en-US" altLang="zh-TW"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Partner stores provide everything we needed for daily life</a:t>
            </a:r>
          </a:p>
          <a:p>
            <a:pPr lvl="1"/>
            <a:endParaRPr lang="en-US" altLang="zh-TW"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lvl="1"/>
            <a:r>
              <a:rPr lang="zh-TW" altLang="en-US"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令自己消費同時累積</a:t>
            </a:r>
            <a:r>
              <a:rPr lang="en-US" altLang="zh-TW"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IBV</a:t>
            </a:r>
            <a:r>
              <a:rPr lang="zh-TW" altLang="en-US"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，賺取收入</a:t>
            </a:r>
            <a:endParaRPr lang="en-US" altLang="zh-TW"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lvl="1"/>
            <a:r>
              <a:rPr lang="en-US" altLang="zh-TW" sz="2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Makes our daily expenses contributing IBV which helps to earn</a:t>
            </a:r>
          </a:p>
        </p:txBody>
      </p:sp>
    </p:spTree>
    <p:extLst>
      <p:ext uri="{BB962C8B-B14F-4D97-AF65-F5344CB8AC3E}">
        <p14:creationId xmlns:p14="http://schemas.microsoft.com/office/powerpoint/2010/main" val="118275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xEl>
                                              <p:pRg st="0" end="0"/>
                                            </p:txEl>
                                          </p:spTgt>
                                        </p:tgtEl>
                                      </p:cBhvr>
                                    </p:animEffect>
                                    <p:anim calcmode="lin" valueType="num">
                                      <p:cBhvr>
                                        <p:cTn id="7"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3">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3">
                                            <p:txEl>
                                              <p:pRg st="0" end="0"/>
                                            </p:txEl>
                                          </p:spTgt>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3">
                                            <p:txEl>
                                              <p:pRg st="1" end="1"/>
                                            </p:txEl>
                                          </p:spTgt>
                                        </p:tgtEl>
                                      </p:cBhvr>
                                    </p:animEffect>
                                    <p:anim calcmode="lin" valueType="num">
                                      <p:cBhvr>
                                        <p:cTn id="12"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p:tgtEl>
                                          <p:spTgt spid="3">
                                            <p:txEl>
                                              <p:pRg st="1" end="1"/>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3">
                                            <p:txEl>
                                              <p:pRg st="1" end="1"/>
                                            </p:txEl>
                                          </p:spTgt>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3">
                                            <p:txEl>
                                              <p:pRg st="3" end="3"/>
                                            </p:txEl>
                                          </p:spTgt>
                                        </p:tgtEl>
                                      </p:cBhvr>
                                    </p:animEffect>
                                    <p:anim calcmode="lin" valueType="num">
                                      <p:cBhvr>
                                        <p:cTn id="17" dur="1000"/>
                                        <p:tgtEl>
                                          <p:spTgt spid="3">
                                            <p:txEl>
                                              <p:pRg st="3" end="3"/>
                                            </p:txEl>
                                          </p:spTgt>
                                        </p:tgtEl>
                                        <p:attrNameLst>
                                          <p:attrName>ppt_x</p:attrName>
                                        </p:attrNameLst>
                                      </p:cBhvr>
                                      <p:tavLst>
                                        <p:tav tm="0">
                                          <p:val>
                                            <p:strVal val="ppt_x"/>
                                          </p:val>
                                        </p:tav>
                                        <p:tav tm="100000">
                                          <p:val>
                                            <p:strVal val="ppt_x"/>
                                          </p:val>
                                        </p:tav>
                                      </p:tavLst>
                                    </p:anim>
                                    <p:anim calcmode="lin" valueType="num">
                                      <p:cBhvr>
                                        <p:cTn id="18" dur="1000"/>
                                        <p:tgtEl>
                                          <p:spTgt spid="3">
                                            <p:txEl>
                                              <p:pRg st="3" end="3"/>
                                            </p:tx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3">
                                            <p:txEl>
                                              <p:pRg st="3" end="3"/>
                                            </p:txEl>
                                          </p:spTgt>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3">
                                            <p:txEl>
                                              <p:pRg st="4" end="4"/>
                                            </p:txEl>
                                          </p:spTgt>
                                        </p:tgtEl>
                                      </p:cBhvr>
                                    </p:animEffect>
                                    <p:anim calcmode="lin" valueType="num">
                                      <p:cBhvr>
                                        <p:cTn id="22" dur="1000"/>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p:tgtEl>
                                          <p:spTgt spid="3">
                                            <p:txEl>
                                              <p:pRg st="4" end="4"/>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3">
                                            <p:txEl>
                                              <p:pRg st="4" end="4"/>
                                            </p:txEl>
                                          </p:spTgt>
                                        </p:tgtEl>
                                        <p:attrNameLst>
                                          <p:attrName>style.visibility</p:attrName>
                                        </p:attrNameLst>
                                      </p:cBhvr>
                                      <p:to>
                                        <p:strVal val="hidden"/>
                                      </p:to>
                                    </p:se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inG\Desktop\foto-muzhchin-v-delovyih-kostyuma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ShinG\Desktop\men-s-alloy-analog-quartz-business-watch-assorted-colors_ugrlvx13464079881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250" y="2819400"/>
            <a:ext cx="1581150" cy="1581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67" name="Picture 3" descr="C:\Users\ShinG\Desktop\Mens_Tie_Design_Business_Tie_Neck.jpg"/>
          <p:cNvPicPr>
            <a:picLocks noChangeAspect="1" noChangeArrowheads="1"/>
          </p:cNvPicPr>
          <p:nvPr/>
        </p:nvPicPr>
        <p:blipFill rotWithShape="1">
          <a:blip r:embed="rId4">
            <a:extLst>
              <a:ext uri="{28A0092B-C50C-407E-A947-70E740481C1C}">
                <a14:useLocalDpi xmlns:a14="http://schemas.microsoft.com/office/drawing/2010/main" val="0"/>
              </a:ext>
            </a:extLst>
          </a:blip>
          <a:srcRect r="38837" b="27104"/>
          <a:stretch/>
        </p:blipFill>
        <p:spPr bwMode="auto">
          <a:xfrm>
            <a:off x="152400" y="2971800"/>
            <a:ext cx="1600200" cy="15807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68" name="Picture 4" descr="C:\Users\ShinG\Desktop\buccane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1781358"/>
            <a:ext cx="1981200" cy="504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9" name="Picture 5" descr="C:\Users\ShinG\Desktop\01FJX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515" y="4876800"/>
            <a:ext cx="1665685" cy="16656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70" name="Picture 6" descr="C:\Users\ShinG\Desktop\Simple-formal-shoes-for-m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5634" y="4876800"/>
            <a:ext cx="1901566" cy="1859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71" name="Picture 7" descr="C:\Users\ShinG\Desktop\Arroe-Formal-Shirts-seventymm-off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800" y="304800"/>
            <a:ext cx="2356000" cy="21478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72" name="Picture 8" descr="C:\Users\ShinG\Desktop\herb-natural-moisturizing-hair-gel-250x25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4800" y="330200"/>
            <a:ext cx="889000" cy="88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74"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3189288"/>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9600" y="4878388"/>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7600" y="25654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86126" y="4572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7314" y="5424043"/>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48894" y="179485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66222" y="204549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92514" y="3535363"/>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5588" y="4251326"/>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13300" y="1027906"/>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09902" y="4008438"/>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9600" y="614878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294" y="21844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26536" y="31242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1220" y="560422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796" y="5031137"/>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0712" y="406003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04684" y="25146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18928" y="374451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5528" y="543361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23528" y="3120627"/>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52054" y="1012427"/>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93242" y="597927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14822" y="2350079"/>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2150" y="2600719"/>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58442" y="409059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01516" y="4806553"/>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79228" y="1583133"/>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5830" y="456366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7612" y="64770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10200" y="289401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2464" y="3679427"/>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7148" y="615945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00724" y="5586364"/>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96640" y="4615259"/>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C:\Users\ShinG\Desktop\2000px-Ambox_emblem_plus.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0612" y="3296839"/>
            <a:ext cx="382588" cy="38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127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nodeType="afterEffect">
                                  <p:stCondLst>
                                    <p:cond delay="50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nodeType="withEffect">
                                  <p:stCondLst>
                                    <p:cond delay="50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ntr" presetSubtype="0" fill="hold" nodeType="withEffect">
                                  <p:stCondLst>
                                    <p:cond delay="500"/>
                                  </p:stCondLst>
                                  <p:childTnLst>
                                    <p:set>
                                      <p:cBhvr>
                                        <p:cTn id="47" dur="1" fill="hold">
                                          <p:stCondLst>
                                            <p:cond delay="0"/>
                                          </p:stCondLst>
                                        </p:cTn>
                                        <p:tgtEl>
                                          <p:spTgt spid="32"/>
                                        </p:tgtEl>
                                        <p:attrNameLst>
                                          <p:attrName>style.visibility</p:attrName>
                                        </p:attrNameLst>
                                      </p:cBhvr>
                                      <p:to>
                                        <p:strVal val="visible"/>
                                      </p:to>
                                    </p:set>
                                  </p:childTnLst>
                                </p:cTn>
                              </p:par>
                              <p:par>
                                <p:cTn id="48" presetID="1" presetClass="entr" presetSubtype="0" fill="hold" nodeType="withEffect">
                                  <p:stCondLst>
                                    <p:cond delay="50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31"/>
                                        </p:tgtEl>
                                        <p:attrNameLst>
                                          <p:attrName>style.visibility</p:attrName>
                                        </p:attrNameLst>
                                      </p:cBhvr>
                                      <p:to>
                                        <p:strVal val="visible"/>
                                      </p:to>
                                    </p:set>
                                  </p:childTnLst>
                                </p:cTn>
                              </p:par>
                            </p:childTnLst>
                          </p:cTn>
                        </p:par>
                        <p:par>
                          <p:cTn id="52" fill="hold">
                            <p:stCondLst>
                              <p:cond delay="5500"/>
                            </p:stCondLst>
                            <p:childTnLst>
                              <p:par>
                                <p:cTn id="53" presetID="1" presetClass="entr" presetSubtype="0"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nodeType="afterEffect">
                                  <p:stCondLst>
                                    <p:cond delay="500"/>
                                  </p:stCondLst>
                                  <p:childTnLst>
                                    <p:set>
                                      <p:cBhvr>
                                        <p:cTn id="57" dur="1" fill="hold">
                                          <p:stCondLst>
                                            <p:cond delay="0"/>
                                          </p:stCondLst>
                                        </p:cTn>
                                        <p:tgtEl>
                                          <p:spTgt spid="35"/>
                                        </p:tgtEl>
                                        <p:attrNameLst>
                                          <p:attrName>style.visibility</p:attrName>
                                        </p:attrNameLst>
                                      </p:cBhvr>
                                      <p:to>
                                        <p:strVal val="visible"/>
                                      </p:to>
                                    </p:set>
                                  </p:childTnLst>
                                </p:cTn>
                              </p:par>
                              <p:par>
                                <p:cTn id="58" presetID="1" presetClass="entr" presetSubtype="0" fill="hold" nodeType="withEffect">
                                  <p:stCondLst>
                                    <p:cond delay="500"/>
                                  </p:stCondLst>
                                  <p:childTnLst>
                                    <p:set>
                                      <p:cBhvr>
                                        <p:cTn id="59" dur="1" fill="hold">
                                          <p:stCondLst>
                                            <p:cond delay="0"/>
                                          </p:stCondLst>
                                        </p:cTn>
                                        <p:tgtEl>
                                          <p:spTgt spid="38"/>
                                        </p:tgtEl>
                                        <p:attrNameLst>
                                          <p:attrName>style.visibility</p:attrName>
                                        </p:attrNameLst>
                                      </p:cBhvr>
                                      <p:to>
                                        <p:strVal val="visible"/>
                                      </p:to>
                                    </p:set>
                                  </p:childTnLst>
                                </p:cTn>
                              </p:par>
                              <p:par>
                                <p:cTn id="60" presetID="1" presetClass="entr" presetSubtype="0" fill="hold" nodeType="withEffect">
                                  <p:stCondLst>
                                    <p:cond delay="500"/>
                                  </p:stCondLst>
                                  <p:childTnLst>
                                    <p:set>
                                      <p:cBhvr>
                                        <p:cTn id="61" dur="1" fill="hold">
                                          <p:stCondLst>
                                            <p:cond delay="0"/>
                                          </p:stCondLst>
                                        </p:cTn>
                                        <p:tgtEl>
                                          <p:spTgt spid="37"/>
                                        </p:tgtEl>
                                        <p:attrNameLst>
                                          <p:attrName>style.visibility</p:attrName>
                                        </p:attrNameLst>
                                      </p:cBhvr>
                                      <p:to>
                                        <p:strVal val="visible"/>
                                      </p:to>
                                    </p:set>
                                  </p:childTnLst>
                                </p:cTn>
                              </p:par>
                              <p:par>
                                <p:cTn id="62" presetID="1" presetClass="entr" presetSubtype="0" fill="hold" nodeType="withEffect">
                                  <p:stCondLst>
                                    <p:cond delay="500"/>
                                  </p:stCondLst>
                                  <p:childTnLst>
                                    <p:set>
                                      <p:cBhvr>
                                        <p:cTn id="63" dur="1" fill="hold">
                                          <p:stCondLst>
                                            <p:cond delay="0"/>
                                          </p:stCondLst>
                                        </p:cTn>
                                        <p:tgtEl>
                                          <p:spTgt spid="34"/>
                                        </p:tgtEl>
                                        <p:attrNameLst>
                                          <p:attrName>style.visibility</p:attrName>
                                        </p:attrNameLst>
                                      </p:cBhvr>
                                      <p:to>
                                        <p:strVal val="visible"/>
                                      </p:to>
                                    </p:set>
                                  </p:childTnLst>
                                </p:cTn>
                              </p:par>
                              <p:par>
                                <p:cTn id="64" presetID="1" presetClass="entr" presetSubtype="0" fill="hold" nodeType="withEffect">
                                  <p:stCondLst>
                                    <p:cond delay="5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ntr" presetSubtype="0" fill="hold" nodeType="withEffect">
                                  <p:stCondLst>
                                    <p:cond delay="50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45"/>
                                        </p:tgtEl>
                                        <p:attrNameLst>
                                          <p:attrName>style.visibility</p:attrName>
                                        </p:attrNameLst>
                                      </p:cBhvr>
                                      <p:to>
                                        <p:strVal val="visible"/>
                                      </p:to>
                                    </p:set>
                                  </p:childTnLst>
                                </p:cTn>
                              </p:par>
                              <p:par>
                                <p:cTn id="70" presetID="1" presetClass="entr" presetSubtype="0" fill="hold" nodeType="withEffect">
                                  <p:stCondLst>
                                    <p:cond delay="500"/>
                                  </p:stCondLst>
                                  <p:childTnLst>
                                    <p:set>
                                      <p:cBhvr>
                                        <p:cTn id="71" dur="1" fill="hold">
                                          <p:stCondLst>
                                            <p:cond delay="0"/>
                                          </p:stCondLst>
                                        </p:cTn>
                                        <p:tgtEl>
                                          <p:spTgt spid="44"/>
                                        </p:tgtEl>
                                        <p:attrNameLst>
                                          <p:attrName>style.visibility</p:attrName>
                                        </p:attrNameLst>
                                      </p:cBhvr>
                                      <p:to>
                                        <p:strVal val="visible"/>
                                      </p:to>
                                    </p:set>
                                  </p:childTnLst>
                                </p:cTn>
                              </p:par>
                              <p:par>
                                <p:cTn id="72" presetID="1" presetClass="entr" presetSubtype="0" fill="hold" nodeType="withEffect">
                                  <p:stCondLst>
                                    <p:cond delay="500"/>
                                  </p:stCondLst>
                                  <p:childTnLst>
                                    <p:set>
                                      <p:cBhvr>
                                        <p:cTn id="73" dur="1" fill="hold">
                                          <p:stCondLst>
                                            <p:cond delay="0"/>
                                          </p:stCondLst>
                                        </p:cTn>
                                        <p:tgtEl>
                                          <p:spTgt spid="43"/>
                                        </p:tgtEl>
                                        <p:attrNameLst>
                                          <p:attrName>style.visibility</p:attrName>
                                        </p:attrNameLst>
                                      </p:cBhvr>
                                      <p:to>
                                        <p:strVal val="visible"/>
                                      </p:to>
                                    </p:set>
                                  </p:childTnLst>
                                </p:cTn>
                              </p:par>
                            </p:childTnLst>
                          </p:cTn>
                        </p:par>
                        <p:par>
                          <p:cTn id="74" fill="hold">
                            <p:stCondLst>
                              <p:cond delay="6000"/>
                            </p:stCondLst>
                            <p:childTnLst>
                              <p:par>
                                <p:cTn id="75" presetID="1" presetClass="entr" presetSubtype="0" fill="hold" nodeType="afterEffect">
                                  <p:stCondLst>
                                    <p:cond delay="50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50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nodeType="withEffect">
                                  <p:stCondLst>
                                    <p:cond delay="500"/>
                                  </p:stCondLst>
                                  <p:childTnLst>
                                    <p:set>
                                      <p:cBhvr>
                                        <p:cTn id="80" dur="1" fill="hold">
                                          <p:stCondLst>
                                            <p:cond delay="0"/>
                                          </p:stCondLst>
                                        </p:cTn>
                                        <p:tgtEl>
                                          <p:spTgt spid="42"/>
                                        </p:tgtEl>
                                        <p:attrNameLst>
                                          <p:attrName>style.visibility</p:attrName>
                                        </p:attrNameLst>
                                      </p:cBhvr>
                                      <p:to>
                                        <p:strVal val="visible"/>
                                      </p:to>
                                    </p:set>
                                  </p:childTnLst>
                                </p:cTn>
                              </p:par>
                            </p:childTnLst>
                          </p:cTn>
                        </p:par>
                        <p:par>
                          <p:cTn id="81" fill="hold">
                            <p:stCondLst>
                              <p:cond delay="6500"/>
                            </p:stCondLst>
                            <p:childTnLst>
                              <p:par>
                                <p:cTn id="82" presetID="1" presetClass="entr" presetSubtype="0" fill="hold" nodeType="afterEffect">
                                  <p:stCondLst>
                                    <p:cond delay="500"/>
                                  </p:stCondLst>
                                  <p:childTnLst>
                                    <p:set>
                                      <p:cBhvr>
                                        <p:cTn id="83" dur="1" fill="hold">
                                          <p:stCondLst>
                                            <p:cond delay="0"/>
                                          </p:stCondLst>
                                        </p:cTn>
                                        <p:tgtEl>
                                          <p:spTgt spid="47"/>
                                        </p:tgtEl>
                                        <p:attrNameLst>
                                          <p:attrName>style.visibility</p:attrName>
                                        </p:attrNameLst>
                                      </p:cBhvr>
                                      <p:to>
                                        <p:strVal val="visible"/>
                                      </p:to>
                                    </p:set>
                                  </p:childTnLst>
                                </p:cTn>
                              </p:par>
                              <p:par>
                                <p:cTn id="84" presetID="1" presetClass="entr" presetSubtype="0" fill="hold" nodeType="withEffect">
                                  <p:stCondLst>
                                    <p:cond delay="500"/>
                                  </p:stCondLst>
                                  <p:childTnLst>
                                    <p:set>
                                      <p:cBhvr>
                                        <p:cTn id="85" dur="1" fill="hold">
                                          <p:stCondLst>
                                            <p:cond delay="0"/>
                                          </p:stCondLst>
                                        </p:cTn>
                                        <p:tgtEl>
                                          <p:spTgt spid="48"/>
                                        </p:tgtEl>
                                        <p:attrNameLst>
                                          <p:attrName>style.visibility</p:attrName>
                                        </p:attrNameLst>
                                      </p:cBhvr>
                                      <p:to>
                                        <p:strVal val="visible"/>
                                      </p:to>
                                    </p:set>
                                  </p:childTnLst>
                                </p:cTn>
                              </p:par>
                              <p:par>
                                <p:cTn id="86" presetID="1" presetClass="entr" presetSubtype="0" fill="hold" nodeType="withEffect">
                                  <p:stCondLst>
                                    <p:cond delay="500"/>
                                  </p:stCondLst>
                                  <p:childTnLst>
                                    <p:set>
                                      <p:cBhvr>
                                        <p:cTn id="87" dur="1" fill="hold">
                                          <p:stCondLst>
                                            <p:cond delay="0"/>
                                          </p:stCondLst>
                                        </p:cTn>
                                        <p:tgtEl>
                                          <p:spTgt spid="50"/>
                                        </p:tgtEl>
                                        <p:attrNameLst>
                                          <p:attrName>style.visibility</p:attrName>
                                        </p:attrNameLst>
                                      </p:cBhvr>
                                      <p:to>
                                        <p:strVal val="visible"/>
                                      </p:to>
                                    </p:set>
                                  </p:childTnLst>
                                </p:cTn>
                              </p:par>
                              <p:par>
                                <p:cTn id="88" presetID="1" presetClass="entr" presetSubtype="0" fill="hold" nodeType="withEffect">
                                  <p:stCondLst>
                                    <p:cond delay="500"/>
                                  </p:stCondLst>
                                  <p:childTnLst>
                                    <p:set>
                                      <p:cBhvr>
                                        <p:cTn id="89" dur="1" fill="hold">
                                          <p:stCondLst>
                                            <p:cond delay="0"/>
                                          </p:stCondLst>
                                        </p:cTn>
                                        <p:tgtEl>
                                          <p:spTgt spid="51"/>
                                        </p:tgtEl>
                                        <p:attrNameLst>
                                          <p:attrName>style.visibility</p:attrName>
                                        </p:attrNameLst>
                                      </p:cBhvr>
                                      <p:to>
                                        <p:strVal val="visible"/>
                                      </p:to>
                                    </p:set>
                                  </p:childTnLst>
                                </p:cTn>
                              </p:par>
                              <p:par>
                                <p:cTn id="90" presetID="1" presetClass="entr" presetSubtype="0" fill="hold" nodeType="withEffect">
                                  <p:stCondLst>
                                    <p:cond delay="500"/>
                                  </p:stCondLst>
                                  <p:childTnLst>
                                    <p:set>
                                      <p:cBhvr>
                                        <p:cTn id="91"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89" t="37333" r="74553" b="29886"/>
          <a:stretch/>
        </p:blipFill>
        <p:spPr bwMode="auto">
          <a:xfrm>
            <a:off x="1012373" y="945651"/>
            <a:ext cx="1197427" cy="179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1066800" y="2698275"/>
            <a:ext cx="2228680" cy="609600"/>
          </a:xfrm>
        </p:spPr>
        <p:txBody>
          <a:bodyPr>
            <a:normAutofit fontScale="85000" lnSpcReduction="10000"/>
          </a:bodyPr>
          <a:lstStyle/>
          <a:p>
            <a:pPr marL="0" indent="0">
              <a:buNone/>
            </a:pPr>
            <a:r>
              <a:rPr lang="en-US" sz="2000" dirty="0" smtClean="0">
                <a:solidFill>
                  <a:schemeClr val="tx1">
                    <a:lumMod val="75000"/>
                    <a:lumOff val="25000"/>
                  </a:schemeClr>
                </a:solidFill>
              </a:rPr>
              <a:t>HK$1,790 </a:t>
            </a:r>
          </a:p>
          <a:p>
            <a:pPr marL="0" indent="0">
              <a:buNone/>
            </a:pPr>
            <a:r>
              <a:rPr lang="en-US" sz="2000" dirty="0" smtClean="0">
                <a:solidFill>
                  <a:schemeClr val="tx1">
                    <a:lumMod val="75000"/>
                    <a:lumOff val="25000"/>
                  </a:schemeClr>
                </a:solidFill>
              </a:rPr>
              <a:t>       $53.7   4.59 IBV</a:t>
            </a:r>
            <a:endParaRPr lang="en-US" sz="2000" dirty="0">
              <a:solidFill>
                <a:schemeClr val="tx1">
                  <a:lumMod val="75000"/>
                  <a:lumOff val="25000"/>
                </a:schemeClr>
              </a:solidFill>
            </a:endParaRPr>
          </a:p>
        </p:txBody>
      </p:sp>
      <p:pic>
        <p:nvPicPr>
          <p:cNvPr id="6" name="Picture 2" descr="O:\Product_SC\Communications\Graphics\Company Logo\Cashback\Cashback Dol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73" y="3003051"/>
            <a:ext cx="304800" cy="2119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chrisw\Deskto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04800"/>
            <a:ext cx="1579563" cy="6408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hrisw\Desktop\CalvinKleinReaders.CK7326Gray.2559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315" y="1250452"/>
            <a:ext cx="2067885" cy="1203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Partner Stores Program\Logo_etc_PS\EyeSave Sunglasses\EyeSave Sunglasse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65529"/>
            <a:ext cx="1905000" cy="508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3733800" y="2698275"/>
            <a:ext cx="1981200" cy="60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prstClr val="black">
                    <a:lumMod val="75000"/>
                    <a:lumOff val="25000"/>
                  </a:prstClr>
                </a:solidFill>
              </a:rPr>
              <a:t>HK$780 </a:t>
            </a:r>
          </a:p>
          <a:p>
            <a:pPr marL="0" indent="0">
              <a:buFont typeface="Arial" panose="020B0604020202020204" pitchFamily="34" charset="0"/>
              <a:buNone/>
            </a:pPr>
            <a:r>
              <a:rPr lang="en-US" sz="2000" dirty="0" smtClean="0">
                <a:solidFill>
                  <a:prstClr val="black">
                    <a:lumMod val="75000"/>
                    <a:lumOff val="25000"/>
                  </a:prstClr>
                </a:solidFill>
              </a:rPr>
              <a:t>       $15.6   3 IBV</a:t>
            </a:r>
            <a:endParaRPr lang="en-US" sz="2000" dirty="0">
              <a:solidFill>
                <a:prstClr val="black">
                  <a:lumMod val="75000"/>
                  <a:lumOff val="25000"/>
                </a:prstClr>
              </a:solidFill>
            </a:endParaRPr>
          </a:p>
        </p:txBody>
      </p:sp>
      <p:pic>
        <p:nvPicPr>
          <p:cNvPr id="11" name="Picture 2" descr="O:\Product_SC\Communications\Graphics\Company Logo\Cashback\Cashback Dol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1773" y="3003051"/>
            <a:ext cx="304800" cy="21190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hrisw\Desktop\life-8-genuine-leather-embossed-oxfords-M_p003323469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717051"/>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p:cNvSpPr txBox="1">
            <a:spLocks/>
          </p:cNvSpPr>
          <p:nvPr/>
        </p:nvSpPr>
        <p:spPr>
          <a:xfrm>
            <a:off x="6477000" y="2698251"/>
            <a:ext cx="2514600" cy="60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prstClr val="black">
                    <a:lumMod val="75000"/>
                    <a:lumOff val="25000"/>
                  </a:prstClr>
                </a:solidFill>
              </a:rPr>
              <a:t>HK$730 </a:t>
            </a:r>
          </a:p>
          <a:p>
            <a:pPr marL="0" indent="0">
              <a:buFont typeface="Arial" panose="020B0604020202020204" pitchFamily="34" charset="0"/>
              <a:buNone/>
            </a:pPr>
            <a:r>
              <a:rPr lang="en-US" sz="2000" dirty="0" smtClean="0">
                <a:solidFill>
                  <a:prstClr val="black">
                    <a:lumMod val="75000"/>
                    <a:lumOff val="25000"/>
                  </a:prstClr>
                </a:solidFill>
              </a:rPr>
              <a:t>       $36.5   2.8 IBV</a:t>
            </a:r>
            <a:endParaRPr lang="en-US" sz="2000" dirty="0">
              <a:solidFill>
                <a:prstClr val="black">
                  <a:lumMod val="75000"/>
                  <a:lumOff val="25000"/>
                </a:prstClr>
              </a:solidFill>
            </a:endParaRPr>
          </a:p>
        </p:txBody>
      </p:sp>
      <p:pic>
        <p:nvPicPr>
          <p:cNvPr id="14" name="Picture 2" descr="O:\Product_SC\Communications\Graphics\Company Logo\Cashback\Cashback Dol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4973" y="3003027"/>
            <a:ext cx="304800" cy="2119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Partner Stores Program\Logo_etc_PS\Yesstyle.com\logo_yshk.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564651"/>
            <a:ext cx="23526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16260" t="19971" r="65611" b="44108"/>
          <a:stretch/>
        </p:blipFill>
        <p:spPr bwMode="auto">
          <a:xfrm>
            <a:off x="1012374" y="4343376"/>
            <a:ext cx="1238820" cy="1533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M:\Partner Stores Program\Logo_etc_PS\Doublju\header4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3809976"/>
            <a:ext cx="2438400" cy="312616"/>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3"/>
          <p:cNvSpPr txBox="1">
            <a:spLocks/>
          </p:cNvSpPr>
          <p:nvPr/>
        </p:nvSpPr>
        <p:spPr>
          <a:xfrm>
            <a:off x="1066799" y="6019800"/>
            <a:ext cx="2228681" cy="60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prstClr val="black">
                    <a:lumMod val="75000"/>
                    <a:lumOff val="25000"/>
                  </a:prstClr>
                </a:solidFill>
              </a:rPr>
              <a:t>HK$188 </a:t>
            </a:r>
          </a:p>
          <a:p>
            <a:pPr marL="0" indent="0">
              <a:buFont typeface="Arial" panose="020B0604020202020204" pitchFamily="34" charset="0"/>
              <a:buNone/>
            </a:pPr>
            <a:r>
              <a:rPr lang="en-US" sz="2000" dirty="0" smtClean="0">
                <a:solidFill>
                  <a:prstClr val="black">
                    <a:lumMod val="75000"/>
                    <a:lumOff val="25000"/>
                  </a:prstClr>
                </a:solidFill>
              </a:rPr>
              <a:t>       $7.5   0.48 IBV</a:t>
            </a:r>
            <a:endParaRPr lang="en-US" sz="2000" dirty="0">
              <a:solidFill>
                <a:prstClr val="black">
                  <a:lumMod val="75000"/>
                  <a:lumOff val="25000"/>
                </a:prstClr>
              </a:solidFill>
            </a:endParaRPr>
          </a:p>
        </p:txBody>
      </p:sp>
      <p:pic>
        <p:nvPicPr>
          <p:cNvPr id="22" name="Picture 2" descr="O:\Product_SC\Communications\Graphics\Company Logo\Cashback\Cashback Dol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73" y="6324576"/>
            <a:ext cx="304800" cy="211903"/>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3"/>
          <p:cNvSpPr txBox="1">
            <a:spLocks/>
          </p:cNvSpPr>
          <p:nvPr/>
        </p:nvSpPr>
        <p:spPr>
          <a:xfrm>
            <a:off x="3733800" y="6019800"/>
            <a:ext cx="2057400" cy="60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prstClr val="black">
                    <a:lumMod val="75000"/>
                    <a:lumOff val="25000"/>
                  </a:prstClr>
                </a:solidFill>
              </a:rPr>
              <a:t>HK$1,288 </a:t>
            </a:r>
          </a:p>
          <a:p>
            <a:pPr marL="0" indent="0">
              <a:buFont typeface="Arial" panose="020B0604020202020204" pitchFamily="34" charset="0"/>
              <a:buNone/>
            </a:pPr>
            <a:r>
              <a:rPr lang="en-US" sz="2000" dirty="0" smtClean="0">
                <a:solidFill>
                  <a:prstClr val="black">
                    <a:lumMod val="75000"/>
                    <a:lumOff val="25000"/>
                  </a:prstClr>
                </a:solidFill>
              </a:rPr>
              <a:t>       $25.7   4.95 IBV</a:t>
            </a:r>
            <a:endParaRPr lang="en-US" sz="2000" dirty="0">
              <a:solidFill>
                <a:prstClr val="black">
                  <a:lumMod val="75000"/>
                  <a:lumOff val="25000"/>
                </a:prstClr>
              </a:solidFill>
            </a:endParaRPr>
          </a:p>
        </p:txBody>
      </p:sp>
      <p:pic>
        <p:nvPicPr>
          <p:cNvPr id="24" name="Picture 2" descr="O:\Product_SC\Communications\Graphics\Company Logo\Cashback\Cashback Dol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1773" y="6324576"/>
            <a:ext cx="304800" cy="211903"/>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3"/>
          <p:cNvSpPr txBox="1">
            <a:spLocks/>
          </p:cNvSpPr>
          <p:nvPr/>
        </p:nvSpPr>
        <p:spPr>
          <a:xfrm>
            <a:off x="6477000" y="6019776"/>
            <a:ext cx="2133600" cy="60962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prstClr val="black">
                    <a:lumMod val="75000"/>
                    <a:lumOff val="25000"/>
                  </a:prstClr>
                </a:solidFill>
              </a:rPr>
              <a:t>HK$383 </a:t>
            </a:r>
          </a:p>
          <a:p>
            <a:pPr marL="0" indent="0">
              <a:buFont typeface="Arial" panose="020B0604020202020204" pitchFamily="34" charset="0"/>
              <a:buNone/>
            </a:pPr>
            <a:r>
              <a:rPr lang="en-US" sz="2000" dirty="0" smtClean="0">
                <a:solidFill>
                  <a:prstClr val="black">
                    <a:lumMod val="75000"/>
                    <a:lumOff val="25000"/>
                  </a:prstClr>
                </a:solidFill>
              </a:rPr>
              <a:t>       $15.3   0.98 IBV</a:t>
            </a:r>
            <a:endParaRPr lang="en-US" sz="2000" dirty="0">
              <a:solidFill>
                <a:prstClr val="black">
                  <a:lumMod val="75000"/>
                  <a:lumOff val="25000"/>
                </a:prstClr>
              </a:solidFill>
            </a:endParaRPr>
          </a:p>
        </p:txBody>
      </p:sp>
      <p:pic>
        <p:nvPicPr>
          <p:cNvPr id="26" name="Picture 2" descr="O:\Product_SC\Communications\Graphics\Company Logo\Cashback\Cashback Dol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4973" y="6324552"/>
            <a:ext cx="304800" cy="2119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chrisw\Desktop\51596M014003_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6149"/>
          <a:stretch/>
        </p:blipFill>
        <p:spPr bwMode="auto">
          <a:xfrm flipH="1">
            <a:off x="4349005" y="4343376"/>
            <a:ext cx="29919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M:\Partner Stores Program\Logo_etc_PS\S Sense\S Sens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3730396"/>
            <a:ext cx="1727171" cy="4605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chrisw\Desktop\LDL 1328RFID BLK_S_0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2323" y="4724376"/>
            <a:ext cx="1023877" cy="87760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M:\Partner Stores Program\Logo_etc_PS\Executive Essentials\527939926.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53150" y="3722890"/>
            <a:ext cx="2000250" cy="5334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0" y="3352800"/>
            <a:ext cx="9144000" cy="171712"/>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83718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C:\Users\chrisw\Desktop\Nice-Women’s-formal-wear__10_48_19_885.jpg"/>
          <p:cNvPicPr>
            <a:picLocks noChangeAspect="1" noChangeArrowheads="1"/>
          </p:cNvPicPr>
          <p:nvPr/>
        </p:nvPicPr>
        <p:blipFill rotWithShape="1">
          <a:blip r:embed="rId2">
            <a:extLst>
              <a:ext uri="{28A0092B-C50C-407E-A947-70E740481C1C}">
                <a14:useLocalDpi xmlns:a14="http://schemas.microsoft.com/office/drawing/2010/main" val="0"/>
              </a:ext>
            </a:extLst>
          </a:blip>
          <a:srcRect r="32476"/>
          <a:stretch/>
        </p:blipFill>
        <p:spPr bwMode="auto">
          <a:xfrm>
            <a:off x="2372360" y="-1"/>
            <a:ext cx="463078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hrisw\Desktop\Nice-Women’s-formal-wear__10_48_19_885.jpg"/>
          <p:cNvPicPr>
            <a:picLocks noChangeAspect="1" noChangeArrowheads="1"/>
          </p:cNvPicPr>
          <p:nvPr/>
        </p:nvPicPr>
        <p:blipFill rotWithShape="1">
          <a:blip r:embed="rId2">
            <a:extLst>
              <a:ext uri="{28A0092B-C50C-407E-A947-70E740481C1C}">
                <a14:useLocalDpi xmlns:a14="http://schemas.microsoft.com/office/drawing/2010/main" val="0"/>
              </a:ext>
            </a:extLst>
          </a:blip>
          <a:srcRect r="99912"/>
          <a:stretch/>
        </p:blipFill>
        <p:spPr bwMode="auto">
          <a:xfrm>
            <a:off x="1838959" y="0"/>
            <a:ext cx="5334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hrisw\Desktop\Nice-Women’s-formal-wear__10_48_19_885.jpg"/>
          <p:cNvPicPr>
            <a:picLocks noChangeAspect="1" noChangeArrowheads="1"/>
          </p:cNvPicPr>
          <p:nvPr/>
        </p:nvPicPr>
        <p:blipFill rotWithShape="1">
          <a:blip r:embed="rId2">
            <a:extLst>
              <a:ext uri="{28A0092B-C50C-407E-A947-70E740481C1C}">
                <a14:useLocalDpi xmlns:a14="http://schemas.microsoft.com/office/drawing/2010/main" val="0"/>
              </a:ext>
            </a:extLst>
          </a:blip>
          <a:srcRect l="64392" r="34127"/>
          <a:stretch/>
        </p:blipFill>
        <p:spPr bwMode="auto">
          <a:xfrm>
            <a:off x="6868160" y="-2"/>
            <a:ext cx="21844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hinG\Desktop\T1rsNgXoec1dJI29cS_010101.jpg_120x1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5257800"/>
            <a:ext cx="1356359" cy="13104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7" name="Picture 3" descr="C:\Users\ShinG\Desktop\images (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16" y="539895"/>
            <a:ext cx="1306030" cy="13060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C:\Users\ShinG\Desktop\925纯银镶钻手镯.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209800"/>
            <a:ext cx="1321938" cy="1321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9" name="Picture 5" descr="C:\Users\ShinG\Desktop\13831095095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9987" y="1357314"/>
            <a:ext cx="1068387" cy="7115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hinG\Desktop\T1ituOFu0bXXXXXXXX_!!0-item_pic.jpg_210x2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331" y="5355931"/>
            <a:ext cx="1349669" cy="13496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1" name="Picture 7" descr="C:\Users\ShinG\Desktop\14100011845G_intr_l_1_1410111713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237" b="2779"/>
          <a:stretch/>
        </p:blipFill>
        <p:spPr bwMode="auto">
          <a:xfrm>
            <a:off x="358265" y="3940315"/>
            <a:ext cx="1349438" cy="12412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C:\Users\ShinG\Desktop\505104-600x60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842" t="-12903" r="-16630" b="-18159"/>
          <a:stretch/>
        </p:blipFill>
        <p:spPr bwMode="auto">
          <a:xfrm>
            <a:off x="7920848" y="897275"/>
            <a:ext cx="1070752" cy="10839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3" name="Picture 9" descr="C:\Users\ShinG\Desktop\images (23).jpg"/>
          <p:cNvPicPr>
            <a:picLocks noChangeAspect="1" noChangeArrowheads="1"/>
          </p:cNvPicPr>
          <p:nvPr/>
        </p:nvPicPr>
        <p:blipFill rotWithShape="1">
          <a:blip r:embed="rId10">
            <a:extLst>
              <a:ext uri="{28A0092B-C50C-407E-A947-70E740481C1C}">
                <a14:useLocalDpi xmlns:a14="http://schemas.microsoft.com/office/drawing/2010/main" val="0"/>
              </a:ext>
            </a:extLst>
          </a:blip>
          <a:srcRect l="-16155" t="-8486" r="-17476" b="-5486"/>
          <a:stretch/>
        </p:blipFill>
        <p:spPr bwMode="auto">
          <a:xfrm>
            <a:off x="6902088" y="1921722"/>
            <a:ext cx="1327512" cy="14310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C:\Users\ShinG\Desktop\lse_funwaricolor_09_img_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53200" y="660574"/>
            <a:ext cx="1015826" cy="1015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2" descr="C:\Users\ShinG\Desktop\FAFA73A8D51EE3AE83B9315E69FB1232.jpg"/>
          <p:cNvPicPr>
            <a:picLocks noChangeAspect="1" noChangeArrowheads="1"/>
          </p:cNvPicPr>
          <p:nvPr/>
        </p:nvPicPr>
        <p:blipFill rotWithShape="1">
          <a:blip r:embed="rId12">
            <a:extLst>
              <a:ext uri="{28A0092B-C50C-407E-A947-70E740481C1C}">
                <a14:useLocalDpi xmlns:a14="http://schemas.microsoft.com/office/drawing/2010/main" val="0"/>
              </a:ext>
            </a:extLst>
          </a:blip>
          <a:srcRect l="63796" t="1279" r="-2408" b="25646"/>
          <a:stretch/>
        </p:blipFill>
        <p:spPr bwMode="auto">
          <a:xfrm>
            <a:off x="7373621" y="3733801"/>
            <a:ext cx="1465579" cy="1981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5" name="Picture 11" descr="C:\Users\ShinG\Desktop\通花吊燈變身飾物_referenc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07703" y="1219200"/>
            <a:ext cx="1230312" cy="8519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C:\Users\ShinG\Desktop\1383109509560.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999" r="10002"/>
          <a:stretch/>
        </p:blipFill>
        <p:spPr bwMode="auto">
          <a:xfrm>
            <a:off x="6096000" y="4195448"/>
            <a:ext cx="1001487" cy="833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53000" y="3189288"/>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19600" y="4878388"/>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57600" y="25654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79812" y="45561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27314" y="5424043"/>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48894" y="179485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66222" y="204549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92514" y="3535363"/>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5588" y="4251326"/>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26326" y="1001541"/>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09902" y="4008438"/>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19600" y="614878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44294" y="21844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26536" y="31242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01220" y="560422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4796" y="5031137"/>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30712" y="406003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04684" y="25146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18928" y="374451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85528" y="543361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23528" y="3120627"/>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29000" y="121761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93242" y="597927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14822" y="2350079"/>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2150" y="2600719"/>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58442" y="409059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01516" y="4806553"/>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79228" y="1583133"/>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75830" y="4563665"/>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27612" y="6477000"/>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10200" y="289401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92464" y="3679427"/>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67148" y="6159452"/>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00724" y="5586364"/>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96640" y="4615259"/>
            <a:ext cx="382588" cy="3825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C:\Users\ShinG\Desktop\2000px-Ambox_emblem_plus.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70612" y="3296839"/>
            <a:ext cx="382588" cy="38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79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30"/>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7"/>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nodeType="afterEffect">
                                  <p:stCondLst>
                                    <p:cond delay="500"/>
                                  </p:stCondLst>
                                  <p:childTnLst>
                                    <p:set>
                                      <p:cBhvr>
                                        <p:cTn id="43" dur="1" fill="hold">
                                          <p:stCondLst>
                                            <p:cond delay="0"/>
                                          </p:stCondLst>
                                        </p:cTn>
                                        <p:tgtEl>
                                          <p:spTgt spid="32"/>
                                        </p:tgtEl>
                                        <p:attrNameLst>
                                          <p:attrName>style.visibility</p:attrName>
                                        </p:attrNameLst>
                                      </p:cBhvr>
                                      <p:to>
                                        <p:strVal val="visible"/>
                                      </p:to>
                                    </p:set>
                                  </p:childTnLst>
                                </p:cTn>
                              </p:par>
                              <p:par>
                                <p:cTn id="44" presetID="1" presetClass="entr" presetSubtype="0" fill="hold" nodeType="withEffect">
                                  <p:stCondLst>
                                    <p:cond delay="500"/>
                                  </p:stCondLst>
                                  <p:childTnLst>
                                    <p:set>
                                      <p:cBhvr>
                                        <p:cTn id="45" dur="1" fill="hold">
                                          <p:stCondLst>
                                            <p:cond delay="0"/>
                                          </p:stCondLst>
                                        </p:cTn>
                                        <p:tgtEl>
                                          <p:spTgt spid="33"/>
                                        </p:tgtEl>
                                        <p:attrNameLst>
                                          <p:attrName>style.visibility</p:attrName>
                                        </p:attrNameLst>
                                      </p:cBhvr>
                                      <p:to>
                                        <p:strVal val="visible"/>
                                      </p:to>
                                    </p:set>
                                  </p:childTnLst>
                                </p:cTn>
                              </p:par>
                              <p:par>
                                <p:cTn id="46" presetID="1" presetClass="entr" presetSubtype="0" fill="hold" nodeType="withEffect">
                                  <p:stCondLst>
                                    <p:cond delay="500"/>
                                  </p:stCondLst>
                                  <p:childTnLst>
                                    <p:set>
                                      <p:cBhvr>
                                        <p:cTn id="47" dur="1" fill="hold">
                                          <p:stCondLst>
                                            <p:cond delay="0"/>
                                          </p:stCondLst>
                                        </p:cTn>
                                        <p:tgtEl>
                                          <p:spTgt spid="35"/>
                                        </p:tgtEl>
                                        <p:attrNameLst>
                                          <p:attrName>style.visibility</p:attrName>
                                        </p:attrNameLst>
                                      </p:cBhvr>
                                      <p:to>
                                        <p:strVal val="visible"/>
                                      </p:to>
                                    </p:set>
                                  </p:childTnLst>
                                </p:cTn>
                              </p:par>
                              <p:par>
                                <p:cTn id="48" presetID="1" presetClass="entr" presetSubtype="0" fill="hold" nodeType="withEffect">
                                  <p:stCondLst>
                                    <p:cond delay="500"/>
                                  </p:stCondLst>
                                  <p:childTnLst>
                                    <p:set>
                                      <p:cBhvr>
                                        <p:cTn id="49" dur="1" fill="hold">
                                          <p:stCondLst>
                                            <p:cond delay="0"/>
                                          </p:stCondLst>
                                        </p:cTn>
                                        <p:tgtEl>
                                          <p:spTgt spid="36"/>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34"/>
                                        </p:tgtEl>
                                        <p:attrNameLst>
                                          <p:attrName>style.visibility</p:attrName>
                                        </p:attrNameLst>
                                      </p:cBhvr>
                                      <p:to>
                                        <p:strVal val="visible"/>
                                      </p:to>
                                    </p:set>
                                  </p:childTnLst>
                                </p:cTn>
                              </p:par>
                            </p:childTnLst>
                          </p:cTn>
                        </p:par>
                        <p:par>
                          <p:cTn id="52" fill="hold">
                            <p:stCondLst>
                              <p:cond delay="5500"/>
                            </p:stCondLst>
                            <p:childTnLst>
                              <p:par>
                                <p:cTn id="53" presetID="1" presetClass="entr" presetSubtype="0"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nodeType="afterEffect">
                                  <p:stCondLst>
                                    <p:cond delay="500"/>
                                  </p:stCondLst>
                                  <p:childTnLst>
                                    <p:set>
                                      <p:cBhvr>
                                        <p:cTn id="57" dur="1" fill="hold">
                                          <p:stCondLst>
                                            <p:cond delay="0"/>
                                          </p:stCondLst>
                                        </p:cTn>
                                        <p:tgtEl>
                                          <p:spTgt spid="38"/>
                                        </p:tgtEl>
                                        <p:attrNameLst>
                                          <p:attrName>style.visibility</p:attrName>
                                        </p:attrNameLst>
                                      </p:cBhvr>
                                      <p:to>
                                        <p:strVal val="visible"/>
                                      </p:to>
                                    </p:set>
                                  </p:childTnLst>
                                </p:cTn>
                              </p:par>
                              <p:par>
                                <p:cTn id="58" presetID="1" presetClass="entr" presetSubtype="0" fill="hold" nodeType="withEffect">
                                  <p:stCondLst>
                                    <p:cond delay="50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nodeType="withEffect">
                                  <p:stCondLst>
                                    <p:cond delay="5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ntr" presetSubtype="0" fill="hold" nodeType="withEffect">
                                  <p:stCondLst>
                                    <p:cond delay="500"/>
                                  </p:stCondLst>
                                  <p:childTnLst>
                                    <p:set>
                                      <p:cBhvr>
                                        <p:cTn id="63" dur="1" fill="hold">
                                          <p:stCondLst>
                                            <p:cond delay="0"/>
                                          </p:stCondLst>
                                        </p:cTn>
                                        <p:tgtEl>
                                          <p:spTgt spid="37"/>
                                        </p:tgtEl>
                                        <p:attrNameLst>
                                          <p:attrName>style.visibility</p:attrName>
                                        </p:attrNameLst>
                                      </p:cBhvr>
                                      <p:to>
                                        <p:strVal val="visible"/>
                                      </p:to>
                                    </p:set>
                                  </p:childTnLst>
                                </p:cTn>
                              </p:par>
                              <p:par>
                                <p:cTn id="64" presetID="1" presetClass="entr" presetSubtype="0" fill="hold" nodeType="withEffect">
                                  <p:stCondLst>
                                    <p:cond delay="500"/>
                                  </p:stCondLst>
                                  <p:childTnLst>
                                    <p:set>
                                      <p:cBhvr>
                                        <p:cTn id="65" dur="1" fill="hold">
                                          <p:stCondLst>
                                            <p:cond delay="0"/>
                                          </p:stCondLst>
                                        </p:cTn>
                                        <p:tgtEl>
                                          <p:spTgt spid="42"/>
                                        </p:tgtEl>
                                        <p:attrNameLst>
                                          <p:attrName>style.visibility</p:attrName>
                                        </p:attrNameLst>
                                      </p:cBhvr>
                                      <p:to>
                                        <p:strVal val="visible"/>
                                      </p:to>
                                    </p:set>
                                  </p:childTnLst>
                                </p:cTn>
                              </p:par>
                              <p:par>
                                <p:cTn id="66" presetID="1" presetClass="entr" presetSubtype="0" fill="hold" nodeType="withEffect">
                                  <p:stCondLst>
                                    <p:cond delay="500"/>
                                  </p:stCondLst>
                                  <p:childTnLst>
                                    <p:set>
                                      <p:cBhvr>
                                        <p:cTn id="67" dur="1" fill="hold">
                                          <p:stCondLst>
                                            <p:cond delay="0"/>
                                          </p:stCondLst>
                                        </p:cTn>
                                        <p:tgtEl>
                                          <p:spTgt spid="49"/>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48"/>
                                        </p:tgtEl>
                                        <p:attrNameLst>
                                          <p:attrName>style.visibility</p:attrName>
                                        </p:attrNameLst>
                                      </p:cBhvr>
                                      <p:to>
                                        <p:strVal val="visible"/>
                                      </p:to>
                                    </p:set>
                                  </p:childTnLst>
                                </p:cTn>
                              </p:par>
                              <p:par>
                                <p:cTn id="70" presetID="1" presetClass="entr" presetSubtype="0" fill="hold" nodeType="withEffect">
                                  <p:stCondLst>
                                    <p:cond delay="500"/>
                                  </p:stCondLst>
                                  <p:childTnLst>
                                    <p:set>
                                      <p:cBhvr>
                                        <p:cTn id="71" dur="1" fill="hold">
                                          <p:stCondLst>
                                            <p:cond delay="0"/>
                                          </p:stCondLst>
                                        </p:cTn>
                                        <p:tgtEl>
                                          <p:spTgt spid="47"/>
                                        </p:tgtEl>
                                        <p:attrNameLst>
                                          <p:attrName>style.visibility</p:attrName>
                                        </p:attrNameLst>
                                      </p:cBhvr>
                                      <p:to>
                                        <p:strVal val="visible"/>
                                      </p:to>
                                    </p:set>
                                  </p:childTnLst>
                                </p:cTn>
                              </p:par>
                              <p:par>
                                <p:cTn id="72" presetID="1" presetClass="entr" presetSubtype="0" fill="hold" nodeType="withEffect">
                                  <p:stCondLst>
                                    <p:cond delay="500"/>
                                  </p:stCondLst>
                                  <p:childTnLst>
                                    <p:set>
                                      <p:cBhvr>
                                        <p:cTn id="73" dur="1" fill="hold">
                                          <p:stCondLst>
                                            <p:cond delay="0"/>
                                          </p:stCondLst>
                                        </p:cTn>
                                        <p:tgtEl>
                                          <p:spTgt spid="46"/>
                                        </p:tgtEl>
                                        <p:attrNameLst>
                                          <p:attrName>style.visibility</p:attrName>
                                        </p:attrNameLst>
                                      </p:cBhvr>
                                      <p:to>
                                        <p:strVal val="visible"/>
                                      </p:to>
                                    </p:set>
                                  </p:childTnLst>
                                </p:cTn>
                              </p:par>
                            </p:childTnLst>
                          </p:cTn>
                        </p:par>
                        <p:par>
                          <p:cTn id="74" fill="hold">
                            <p:stCondLst>
                              <p:cond delay="6000"/>
                            </p:stCondLst>
                            <p:childTnLst>
                              <p:par>
                                <p:cTn id="75" presetID="1" presetClass="entr" presetSubtype="0" fill="hold" nodeType="afterEffect">
                                  <p:stCondLst>
                                    <p:cond delay="50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50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nodeType="withEffect">
                                  <p:stCondLst>
                                    <p:cond delay="500"/>
                                  </p:stCondLst>
                                  <p:childTnLst>
                                    <p:set>
                                      <p:cBhvr>
                                        <p:cTn id="80" dur="1" fill="hold">
                                          <p:stCondLst>
                                            <p:cond delay="0"/>
                                          </p:stCondLst>
                                        </p:cTn>
                                        <p:tgtEl>
                                          <p:spTgt spid="45"/>
                                        </p:tgtEl>
                                        <p:attrNameLst>
                                          <p:attrName>style.visibility</p:attrName>
                                        </p:attrNameLst>
                                      </p:cBhvr>
                                      <p:to>
                                        <p:strVal val="visible"/>
                                      </p:to>
                                    </p:set>
                                  </p:childTnLst>
                                </p:cTn>
                              </p:par>
                            </p:childTnLst>
                          </p:cTn>
                        </p:par>
                        <p:par>
                          <p:cTn id="81" fill="hold">
                            <p:stCondLst>
                              <p:cond delay="6500"/>
                            </p:stCondLst>
                            <p:childTnLst>
                              <p:par>
                                <p:cTn id="82" presetID="1" presetClass="entr" presetSubtype="0" fill="hold" nodeType="afterEffect">
                                  <p:stCondLst>
                                    <p:cond delay="500"/>
                                  </p:stCondLst>
                                  <p:childTnLst>
                                    <p:set>
                                      <p:cBhvr>
                                        <p:cTn id="83" dur="1" fill="hold">
                                          <p:stCondLst>
                                            <p:cond delay="0"/>
                                          </p:stCondLst>
                                        </p:cTn>
                                        <p:tgtEl>
                                          <p:spTgt spid="50"/>
                                        </p:tgtEl>
                                        <p:attrNameLst>
                                          <p:attrName>style.visibility</p:attrName>
                                        </p:attrNameLst>
                                      </p:cBhvr>
                                      <p:to>
                                        <p:strVal val="visible"/>
                                      </p:to>
                                    </p:set>
                                  </p:childTnLst>
                                </p:cTn>
                              </p:par>
                              <p:par>
                                <p:cTn id="84" presetID="1" presetClass="entr" presetSubtype="0" fill="hold" nodeType="withEffect">
                                  <p:stCondLst>
                                    <p:cond delay="500"/>
                                  </p:stCondLst>
                                  <p:childTnLst>
                                    <p:set>
                                      <p:cBhvr>
                                        <p:cTn id="85" dur="1" fill="hold">
                                          <p:stCondLst>
                                            <p:cond delay="0"/>
                                          </p:stCondLst>
                                        </p:cTn>
                                        <p:tgtEl>
                                          <p:spTgt spid="51"/>
                                        </p:tgtEl>
                                        <p:attrNameLst>
                                          <p:attrName>style.visibility</p:attrName>
                                        </p:attrNameLst>
                                      </p:cBhvr>
                                      <p:to>
                                        <p:strVal val="visible"/>
                                      </p:to>
                                    </p:set>
                                  </p:childTnLst>
                                </p:cTn>
                              </p:par>
                              <p:par>
                                <p:cTn id="86" presetID="1" presetClass="entr" presetSubtype="0" fill="hold" nodeType="withEffect">
                                  <p:stCondLst>
                                    <p:cond delay="500"/>
                                  </p:stCondLst>
                                  <p:childTnLst>
                                    <p:set>
                                      <p:cBhvr>
                                        <p:cTn id="87" dur="1" fill="hold">
                                          <p:stCondLst>
                                            <p:cond delay="0"/>
                                          </p:stCondLst>
                                        </p:cTn>
                                        <p:tgtEl>
                                          <p:spTgt spid="53"/>
                                        </p:tgtEl>
                                        <p:attrNameLst>
                                          <p:attrName>style.visibility</p:attrName>
                                        </p:attrNameLst>
                                      </p:cBhvr>
                                      <p:to>
                                        <p:strVal val="visible"/>
                                      </p:to>
                                    </p:set>
                                  </p:childTnLst>
                                </p:cTn>
                              </p:par>
                              <p:par>
                                <p:cTn id="88" presetID="1" presetClass="entr" presetSubtype="0" fill="hold" nodeType="withEffect">
                                  <p:stCondLst>
                                    <p:cond delay="500"/>
                                  </p:stCondLst>
                                  <p:childTnLst>
                                    <p:set>
                                      <p:cBhvr>
                                        <p:cTn id="89" dur="1" fill="hold">
                                          <p:stCondLst>
                                            <p:cond delay="0"/>
                                          </p:stCondLst>
                                        </p:cTn>
                                        <p:tgtEl>
                                          <p:spTgt spid="54"/>
                                        </p:tgtEl>
                                        <p:attrNameLst>
                                          <p:attrName>style.visibility</p:attrName>
                                        </p:attrNameLst>
                                      </p:cBhvr>
                                      <p:to>
                                        <p:strVal val="visible"/>
                                      </p:to>
                                    </p:set>
                                  </p:childTnLst>
                                </p:cTn>
                              </p:par>
                              <p:par>
                                <p:cTn id="90" presetID="1" presetClass="entr" presetSubtype="0" fill="hold" nodeType="withEffect">
                                  <p:stCondLst>
                                    <p:cond delay="500"/>
                                  </p:stCondLst>
                                  <p:childTnLst>
                                    <p:set>
                                      <p:cBhvr>
                                        <p:cTn id="9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S_CH_r1_TM.png"/>
            <p:cNvPicPr>
              <a:picLocks noChangeAspect="1"/>
            </p:cNvPicPr>
            <p:nvPr/>
          </p:nvPicPr>
          <p:blipFill>
            <a:blip r:embed="rId3" cstate="print"/>
            <a:stretch>
              <a:fillRect/>
            </a:stretch>
          </p:blipFill>
          <p:spPr>
            <a:xfrm>
              <a:off x="1684014" y="556254"/>
              <a:ext cx="5775972" cy="5745492"/>
            </a:xfrm>
            <a:prstGeom prst="rect">
              <a:avLst/>
            </a:prstGeom>
          </p:spPr>
        </p:pic>
      </p:grpSp>
    </p:spTree>
    <p:extLst>
      <p:ext uri="{BB962C8B-B14F-4D97-AF65-F5344CB8AC3E}">
        <p14:creationId xmlns:p14="http://schemas.microsoft.com/office/powerpoint/2010/main" val="1224838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1143000"/>
          </a:xfrm>
        </p:spPr>
        <p:txBody>
          <a:bodyPr>
            <a:normAutofit/>
          </a:bodyPr>
          <a:lstStyle/>
          <a:p>
            <a:pPr algn="l"/>
            <a:r>
              <a:rPr lang="zh-TW" altLang="en-US" sz="3500" dirty="0">
                <a:latin typeface="Arial" panose="020B0604020202020204" pitchFamily="34" charset="0"/>
                <a:ea typeface="華康儷中黑" panose="020B0509000000000000" pitchFamily="49" charset="-120"/>
                <a:cs typeface="Arial" panose="020B0604020202020204" pitchFamily="34" charset="0"/>
              </a:rPr>
              <a:t>獨家代理品牌產</a:t>
            </a:r>
            <a:r>
              <a:rPr lang="zh-TW" altLang="en-US" sz="3500" dirty="0" smtClean="0">
                <a:latin typeface="Arial" panose="020B0604020202020204" pitchFamily="34" charset="0"/>
                <a:ea typeface="華康儷中黑" panose="020B0509000000000000" pitchFamily="49" charset="-120"/>
                <a:cs typeface="Arial" panose="020B0604020202020204" pitchFamily="34" charset="0"/>
              </a:rPr>
              <a:t>品</a:t>
            </a:r>
            <a:endParaRPr lang="en-US" sz="3500" dirty="0"/>
          </a:p>
        </p:txBody>
      </p:sp>
      <p:pic>
        <p:nvPicPr>
          <p:cNvPr id="6" name="Picture 4" descr="C:\Users\ShinG\Desktop\row-shopping-bags-17787008.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8443"/>
          <a:stretch/>
        </p:blipFill>
        <p:spPr bwMode="auto">
          <a:xfrm>
            <a:off x="21771" y="4811238"/>
            <a:ext cx="4093029" cy="2046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O:\Product_SC\Communications\Graphics\Products Logo\Pentaxyl.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1358"/>
            <a:ext cx="5123398" cy="8844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O:\Product_SC\Communications\Graphics\Products Logo\RoyalSpa.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5732654"/>
            <a:ext cx="4430302" cy="972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roduct_SC\Communications\Graphics\Products Logo\ultimate_aloe_0312.pn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495800"/>
            <a:ext cx="5536868" cy="7499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O:\Product_SC\Communications\Graphics\Products Logo\CellularLaboratories_0313.png"/>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4648200"/>
            <a:ext cx="4485306" cy="12854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roduct_SC\Communications\Graphics\Products Logo\DNAMiraclesNatural_PNG.png"/>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0702" y="3124200"/>
            <a:ext cx="1801898" cy="28914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O:\Product_SC\Communications\Graphics\Products Logo\fixx_130128.png"/>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5378682"/>
            <a:ext cx="3861860" cy="16317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roduct_SC\Communications\Graphics\Products Logo\Frusante_PNG.png"/>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1828800"/>
            <a:ext cx="3948794" cy="22226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Product_SC\Communications\Graphics\Products Logo\HK_EN_NutriClean_Logo_1410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55673" y="-6348411"/>
            <a:ext cx="3027585" cy="213848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O:\Product_SC\Communications\Graphics\Products Logo\HK_ENG_heartHealthLogo_0312.png"/>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53000" y="914400"/>
            <a:ext cx="4419600" cy="17640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Product_SC\Communications\Graphics\Products Logo\HK_ENG_MotivesbyLorenRidinger_Logos_140918.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2000" y="1295400"/>
            <a:ext cx="5029200" cy="112581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O:\Product_SC\Communications\Graphics\Products Logo\HK_ENG_MotivesforLaLa_Logos_140918.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09800" y="1143000"/>
            <a:ext cx="4614886" cy="14161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Product_SC\Communications\Graphics\Products Logo\HK_ENG_TLSnew_0313.png"/>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3200400"/>
            <a:ext cx="5364142" cy="195876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O:\Product_SC\Communications\Graphics\Products Logo\NewSnapLogo_0312_1181x977.png"/>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52800" y="1828800"/>
            <a:ext cx="2920794" cy="24159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O:\Product_SC\Communications\Graphics\Products Logo\isotonixLogo_0312.png"/>
          <p:cNvPicPr preferRelativeResize="0">
            <a:picLocks noChangeAspect="1" noChangeArrowheads="1"/>
          </p:cNvPicPr>
          <p:nvPr/>
        </p:nvPicPr>
        <p:blipFill rotWithShape="1">
          <a:blip r:embed="rId16">
            <a:extLst>
              <a:ext uri="{28A0092B-C50C-407E-A947-70E740481C1C}">
                <a14:useLocalDpi xmlns:a14="http://schemas.microsoft.com/office/drawing/2010/main" val="0"/>
              </a:ext>
            </a:extLst>
          </a:blip>
          <a:srcRect l="19617" r="15370" b="65194"/>
          <a:stretch/>
        </p:blipFill>
        <p:spPr bwMode="auto">
          <a:xfrm>
            <a:off x="-381000" y="1752600"/>
            <a:ext cx="4834112" cy="241596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 y="3384"/>
            <a:ext cx="9144000" cy="6854616"/>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ounded Rectangle 6"/>
          <p:cNvSpPr/>
          <p:nvPr/>
        </p:nvSpPr>
        <p:spPr>
          <a:xfrm>
            <a:off x="496734" y="2637427"/>
            <a:ext cx="8113866" cy="20107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239439" y="2667000"/>
            <a:ext cx="4932761" cy="1938992"/>
          </a:xfrm>
          <a:prstGeom prst="rect">
            <a:avLst/>
          </a:prstGeom>
        </p:spPr>
        <p:txBody>
          <a:bodyPr wrap="none">
            <a:spAutoFit/>
          </a:bodyPr>
          <a:lstStyle/>
          <a:p>
            <a:r>
              <a:rPr lang="en-US" altLang="zh-TW" sz="6000" dirty="0">
                <a:solidFill>
                  <a:srgbClr val="00B050"/>
                </a:solidFill>
                <a:effectLst>
                  <a:glow rad="101600">
                    <a:prstClr val="white">
                      <a:alpha val="60000"/>
                    </a:prstClr>
                  </a:glow>
                </a:effectLst>
                <a:latin typeface="Arial" panose="020B0604020202020204" pitchFamily="34" charset="0"/>
                <a:ea typeface="華康儷中黑" panose="020B0509000000000000" pitchFamily="49" charset="-120"/>
                <a:cs typeface="Arial" panose="020B0604020202020204" pitchFamily="34" charset="0"/>
              </a:rPr>
              <a:t>2%</a:t>
            </a:r>
            <a:r>
              <a:rPr lang="zh-TW" altLang="en-US" sz="6000" dirty="0">
                <a:solidFill>
                  <a:srgbClr val="00B050"/>
                </a:solidFill>
                <a:effectLst>
                  <a:glow rad="101600">
                    <a:prstClr val="white">
                      <a:alpha val="60000"/>
                    </a:prstClr>
                  </a:glow>
                </a:effectLst>
                <a:latin typeface="Arial" panose="020B0604020202020204" pitchFamily="34" charset="0"/>
                <a:ea typeface="華康儷中黑" panose="020B0509000000000000" pitchFamily="49" charset="-120"/>
                <a:cs typeface="Arial" panose="020B0604020202020204" pitchFamily="34" charset="0"/>
              </a:rPr>
              <a:t> 現金回</a:t>
            </a:r>
            <a:r>
              <a:rPr lang="zh-TW" altLang="en-US" sz="6000" dirty="0" smtClean="0">
                <a:solidFill>
                  <a:srgbClr val="00B050"/>
                </a:solidFill>
                <a:effectLst>
                  <a:glow rad="101600">
                    <a:prstClr val="white">
                      <a:alpha val="60000"/>
                    </a:prstClr>
                  </a:glow>
                </a:effectLst>
                <a:latin typeface="Arial" panose="020B0604020202020204" pitchFamily="34" charset="0"/>
                <a:ea typeface="華康儷中黑" panose="020B0509000000000000" pitchFamily="49" charset="-120"/>
                <a:cs typeface="Arial" panose="020B0604020202020204" pitchFamily="34" charset="0"/>
              </a:rPr>
              <a:t>贈</a:t>
            </a:r>
            <a:endParaRPr lang="en-US" altLang="zh-TW" sz="6000" dirty="0" smtClean="0">
              <a:solidFill>
                <a:srgbClr val="00B050"/>
              </a:solidFill>
              <a:effectLst>
                <a:glow rad="101600">
                  <a:prstClr val="white">
                    <a:alpha val="60000"/>
                  </a:prstClr>
                </a:glow>
              </a:effectLst>
              <a:latin typeface="Arial" panose="020B0604020202020204" pitchFamily="34" charset="0"/>
              <a:ea typeface="華康儷中黑" panose="020B0509000000000000" pitchFamily="49" charset="-120"/>
              <a:cs typeface="Arial" panose="020B0604020202020204" pitchFamily="34" charset="0"/>
            </a:endParaRPr>
          </a:p>
          <a:p>
            <a:r>
              <a:rPr lang="en-US" altLang="zh-TW" sz="6000" dirty="0" smtClean="0">
                <a:solidFill>
                  <a:srgbClr val="00B050"/>
                </a:solidFill>
                <a:effectLst>
                  <a:glow rad="101600">
                    <a:prstClr val="white">
                      <a:alpha val="60000"/>
                    </a:prstClr>
                  </a:glow>
                </a:effectLst>
                <a:latin typeface="Arial" panose="020B0604020202020204" pitchFamily="34" charset="0"/>
                <a:ea typeface="華康儷中黑" panose="020B0509000000000000" pitchFamily="49" charset="-120"/>
                <a:cs typeface="Arial" panose="020B0604020202020204" pitchFamily="34" charset="0"/>
              </a:rPr>
              <a:t>2% Cashback</a:t>
            </a:r>
            <a:endParaRPr lang="en-US" altLang="zh-TW" sz="6000" dirty="0">
              <a:solidFill>
                <a:srgbClr val="00B050"/>
              </a:solidFill>
              <a:effectLst>
                <a:glow rad="101600">
                  <a:prstClr val="white">
                    <a:alpha val="60000"/>
                  </a:prstClr>
                </a:glow>
              </a:effectLst>
              <a:latin typeface="Arial" panose="020B0604020202020204" pitchFamily="34" charset="0"/>
              <a:ea typeface="華康儷中黑" panose="020B0509000000000000" pitchFamily="49" charset="-120"/>
              <a:cs typeface="Arial" panose="020B0604020202020204" pitchFamily="34" charset="0"/>
            </a:endParaRPr>
          </a:p>
        </p:txBody>
      </p:sp>
      <p:pic>
        <p:nvPicPr>
          <p:cNvPr id="22" name="Picture 2" descr="O:\Product_SC\Communications\Graphics\Company Logo\Cashback\Cashback Dolla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00800" y="3124200"/>
            <a:ext cx="1408737" cy="97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36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childTnLst>
                          </p:cTn>
                        </p:par>
                        <p:par>
                          <p:cTn id="8" fill="hold">
                            <p:stCondLst>
                              <p:cond delay="2000"/>
                            </p:stCondLst>
                            <p:childTnLst>
                              <p:par>
                                <p:cTn id="9" presetID="6" presetClass="emph" presetSubtype="0" fill="hold" nodeType="afterEffect">
                                  <p:stCondLst>
                                    <p:cond delay="0"/>
                                  </p:stCondLst>
                                  <p:childTnLst>
                                    <p:animScale>
                                      <p:cBhvr>
                                        <p:cTn id="10" dur="1000" fill="hold"/>
                                        <p:tgtEl>
                                          <p:spTgt spid="1036"/>
                                        </p:tgtEl>
                                      </p:cBhvr>
                                      <p:by x="50000" y="50000"/>
                                    </p:animScale>
                                  </p:childTnLst>
                                </p:cTn>
                              </p:par>
                              <p:par>
                                <p:cTn id="11" presetID="10" presetClass="entr" presetSubtype="0" fill="hold" nodeType="withEffect">
                                  <p:stCondLst>
                                    <p:cond delay="0"/>
                                  </p:stCondLst>
                                  <p:childTnLst>
                                    <p:set>
                                      <p:cBhvr>
                                        <p:cTn id="12" dur="1" fill="hold">
                                          <p:stCondLst>
                                            <p:cond delay="0"/>
                                          </p:stCondLst>
                                        </p:cTn>
                                        <p:tgtEl>
                                          <p:spTgt spid="1037"/>
                                        </p:tgtEl>
                                        <p:attrNameLst>
                                          <p:attrName>style.visibility</p:attrName>
                                        </p:attrNameLst>
                                      </p:cBhvr>
                                      <p:to>
                                        <p:strVal val="visible"/>
                                      </p:to>
                                    </p:set>
                                    <p:animEffect transition="in" filter="fade">
                                      <p:cBhvr>
                                        <p:cTn id="13" dur="500"/>
                                        <p:tgtEl>
                                          <p:spTgt spid="1037"/>
                                        </p:tgtEl>
                                      </p:cBhvr>
                                    </p:animEffect>
                                  </p:childTnLst>
                                </p:cTn>
                              </p:par>
                              <p:par>
                                <p:cTn id="14" presetID="6" presetClass="emph" presetSubtype="0" fill="hold" nodeType="withEffect">
                                  <p:stCondLst>
                                    <p:cond delay="500"/>
                                  </p:stCondLst>
                                  <p:childTnLst>
                                    <p:animScale>
                                      <p:cBhvr>
                                        <p:cTn id="15" dur="1000" fill="hold"/>
                                        <p:tgtEl>
                                          <p:spTgt spid="1037"/>
                                        </p:tgtEl>
                                      </p:cBhvr>
                                      <p:by x="50000" y="50000"/>
                                    </p:animScale>
                                  </p:childTnLst>
                                </p:cTn>
                              </p:par>
                              <p:par>
                                <p:cTn id="16" presetID="10" presetClass="entr" presetSubtype="0" fill="hold" nodeType="withEffect">
                                  <p:stCondLst>
                                    <p:cond delay="500"/>
                                  </p:stCondLst>
                                  <p:childTnLst>
                                    <p:set>
                                      <p:cBhvr>
                                        <p:cTn id="17" dur="1" fill="hold">
                                          <p:stCondLst>
                                            <p:cond delay="0"/>
                                          </p:stCondLst>
                                        </p:cTn>
                                        <p:tgtEl>
                                          <p:spTgt spid="1035"/>
                                        </p:tgtEl>
                                        <p:attrNameLst>
                                          <p:attrName>style.visibility</p:attrName>
                                        </p:attrNameLst>
                                      </p:cBhvr>
                                      <p:to>
                                        <p:strVal val="visible"/>
                                      </p:to>
                                    </p:set>
                                    <p:animEffect transition="in" filter="fade">
                                      <p:cBhvr>
                                        <p:cTn id="18" dur="500"/>
                                        <p:tgtEl>
                                          <p:spTgt spid="1035"/>
                                        </p:tgtEl>
                                      </p:cBhvr>
                                    </p:animEffect>
                                  </p:childTnLst>
                                </p:cTn>
                              </p:par>
                              <p:par>
                                <p:cTn id="19" presetID="6" presetClass="emph" presetSubtype="0" fill="hold" nodeType="withEffect">
                                  <p:stCondLst>
                                    <p:cond delay="1000"/>
                                  </p:stCondLst>
                                  <p:childTnLst>
                                    <p:animScale>
                                      <p:cBhvr>
                                        <p:cTn id="20" dur="1000" fill="hold"/>
                                        <p:tgtEl>
                                          <p:spTgt spid="1035"/>
                                        </p:tgtEl>
                                      </p:cBhvr>
                                      <p:by x="50000" y="50000"/>
                                    </p:animScale>
                                  </p:childTnLst>
                                </p:cTn>
                              </p:par>
                              <p:par>
                                <p:cTn id="21" presetID="10" presetClass="entr" presetSubtype="0" fill="hold" nodeType="withEffect">
                                  <p:stCondLst>
                                    <p:cond delay="1000"/>
                                  </p:stCondLst>
                                  <p:childTnLst>
                                    <p:set>
                                      <p:cBhvr>
                                        <p:cTn id="22" dur="1" fill="hold">
                                          <p:stCondLst>
                                            <p:cond delay="0"/>
                                          </p:stCondLst>
                                        </p:cTn>
                                        <p:tgtEl>
                                          <p:spTgt spid="1040"/>
                                        </p:tgtEl>
                                        <p:attrNameLst>
                                          <p:attrName>style.visibility</p:attrName>
                                        </p:attrNameLst>
                                      </p:cBhvr>
                                      <p:to>
                                        <p:strVal val="visible"/>
                                      </p:to>
                                    </p:set>
                                    <p:animEffect transition="in" filter="fade">
                                      <p:cBhvr>
                                        <p:cTn id="23" dur="500"/>
                                        <p:tgtEl>
                                          <p:spTgt spid="1040"/>
                                        </p:tgtEl>
                                      </p:cBhvr>
                                    </p:animEffect>
                                  </p:childTnLst>
                                </p:cTn>
                              </p:par>
                              <p:par>
                                <p:cTn id="24" presetID="6" presetClass="emph" presetSubtype="0" fill="hold" nodeType="withEffect">
                                  <p:stCondLst>
                                    <p:cond delay="1500"/>
                                  </p:stCondLst>
                                  <p:childTnLst>
                                    <p:animScale>
                                      <p:cBhvr>
                                        <p:cTn id="25" dur="1000" fill="hold"/>
                                        <p:tgtEl>
                                          <p:spTgt spid="1040"/>
                                        </p:tgtEl>
                                      </p:cBhvr>
                                      <p:by x="50000" y="50000"/>
                                    </p:animScale>
                                  </p:childTnLst>
                                </p:cTn>
                              </p:par>
                              <p:par>
                                <p:cTn id="26" presetID="10" presetClass="entr" presetSubtype="0" fill="hold" nodeType="withEffect">
                                  <p:stCondLst>
                                    <p:cond delay="1500"/>
                                  </p:stCondLst>
                                  <p:childTnLst>
                                    <p:set>
                                      <p:cBhvr>
                                        <p:cTn id="27" dur="1" fill="hold">
                                          <p:stCondLst>
                                            <p:cond delay="0"/>
                                          </p:stCondLst>
                                        </p:cTn>
                                        <p:tgtEl>
                                          <p:spTgt spid="1039"/>
                                        </p:tgtEl>
                                        <p:attrNameLst>
                                          <p:attrName>style.visibility</p:attrName>
                                        </p:attrNameLst>
                                      </p:cBhvr>
                                      <p:to>
                                        <p:strVal val="visible"/>
                                      </p:to>
                                    </p:set>
                                    <p:animEffect transition="in" filter="fade">
                                      <p:cBhvr>
                                        <p:cTn id="28" dur="500"/>
                                        <p:tgtEl>
                                          <p:spTgt spid="1039"/>
                                        </p:tgtEl>
                                      </p:cBhvr>
                                    </p:animEffect>
                                  </p:childTnLst>
                                </p:cTn>
                              </p:par>
                              <p:par>
                                <p:cTn id="29" presetID="6" presetClass="emph" presetSubtype="0" fill="hold" nodeType="withEffect">
                                  <p:stCondLst>
                                    <p:cond delay="2000"/>
                                  </p:stCondLst>
                                  <p:childTnLst>
                                    <p:animScale>
                                      <p:cBhvr>
                                        <p:cTn id="30" dur="1000" fill="hold"/>
                                        <p:tgtEl>
                                          <p:spTgt spid="1039"/>
                                        </p:tgtEl>
                                      </p:cBhvr>
                                      <p:by x="50000" y="50000"/>
                                    </p:animScale>
                                  </p:childTnLst>
                                </p:cTn>
                              </p:par>
                              <p:par>
                                <p:cTn id="31" presetID="10" presetClass="entr" presetSubtype="0" fill="hold" nodeType="withEffect">
                                  <p:stCondLst>
                                    <p:cond delay="2000"/>
                                  </p:stCondLst>
                                  <p:childTnLst>
                                    <p:set>
                                      <p:cBhvr>
                                        <p:cTn id="32" dur="1" fill="hold">
                                          <p:stCondLst>
                                            <p:cond delay="0"/>
                                          </p:stCondLst>
                                        </p:cTn>
                                        <p:tgtEl>
                                          <p:spTgt spid="1032"/>
                                        </p:tgtEl>
                                        <p:attrNameLst>
                                          <p:attrName>style.visibility</p:attrName>
                                        </p:attrNameLst>
                                      </p:cBhvr>
                                      <p:to>
                                        <p:strVal val="visible"/>
                                      </p:to>
                                    </p:set>
                                    <p:animEffect transition="in" filter="fade">
                                      <p:cBhvr>
                                        <p:cTn id="33" dur="500"/>
                                        <p:tgtEl>
                                          <p:spTgt spid="1032"/>
                                        </p:tgtEl>
                                      </p:cBhvr>
                                    </p:animEffect>
                                  </p:childTnLst>
                                </p:cTn>
                              </p:par>
                              <p:par>
                                <p:cTn id="34" presetID="6" presetClass="emph" presetSubtype="0" fill="hold" nodeType="withEffect">
                                  <p:stCondLst>
                                    <p:cond delay="2500"/>
                                  </p:stCondLst>
                                  <p:childTnLst>
                                    <p:animScale>
                                      <p:cBhvr>
                                        <p:cTn id="35" dur="1000" fill="hold"/>
                                        <p:tgtEl>
                                          <p:spTgt spid="1032"/>
                                        </p:tgtEl>
                                      </p:cBhvr>
                                      <p:by x="50000" y="50000"/>
                                    </p:animScale>
                                  </p:childTnLst>
                                </p:cTn>
                              </p:par>
                              <p:par>
                                <p:cTn id="36" presetID="10" presetClass="entr" presetSubtype="0" fill="hold" nodeType="withEffect">
                                  <p:stCondLst>
                                    <p:cond delay="25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6" presetClass="emph" presetSubtype="0" fill="hold" nodeType="withEffect">
                                  <p:stCondLst>
                                    <p:cond delay="3000"/>
                                  </p:stCondLst>
                                  <p:childTnLst>
                                    <p:animScale>
                                      <p:cBhvr>
                                        <p:cTn id="40" dur="1000" fill="hold"/>
                                        <p:tgtEl>
                                          <p:spTgt spid="5"/>
                                        </p:tgtEl>
                                      </p:cBhvr>
                                      <p:by x="50000" y="50000"/>
                                    </p:animScale>
                                  </p:childTnLst>
                                </p:cTn>
                              </p:par>
                              <p:par>
                                <p:cTn id="41" presetID="10" presetClass="entr" presetSubtype="0" fill="hold" nodeType="withEffect">
                                  <p:stCondLst>
                                    <p:cond delay="300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500"/>
                                        <p:tgtEl>
                                          <p:spTgt spid="1028"/>
                                        </p:tgtEl>
                                      </p:cBhvr>
                                    </p:animEffect>
                                  </p:childTnLst>
                                </p:cTn>
                              </p:par>
                              <p:par>
                                <p:cTn id="44" presetID="6" presetClass="emph" presetSubtype="0" fill="hold" nodeType="withEffect">
                                  <p:stCondLst>
                                    <p:cond delay="3500"/>
                                  </p:stCondLst>
                                  <p:childTnLst>
                                    <p:animScale>
                                      <p:cBhvr>
                                        <p:cTn id="45" dur="1000" fill="hold"/>
                                        <p:tgtEl>
                                          <p:spTgt spid="1028"/>
                                        </p:tgtEl>
                                      </p:cBhvr>
                                      <p:by x="50000" y="50000"/>
                                    </p:animScale>
                                  </p:childTnLst>
                                </p:cTn>
                              </p:par>
                              <p:par>
                                <p:cTn id="46" presetID="10" presetClass="entr" presetSubtype="0" fill="hold" nodeType="withEffect">
                                  <p:stCondLst>
                                    <p:cond delay="3500"/>
                                  </p:stCondLst>
                                  <p:childTnLst>
                                    <p:set>
                                      <p:cBhvr>
                                        <p:cTn id="47" dur="1" fill="hold">
                                          <p:stCondLst>
                                            <p:cond delay="0"/>
                                          </p:stCondLst>
                                        </p:cTn>
                                        <p:tgtEl>
                                          <p:spTgt spid="1030"/>
                                        </p:tgtEl>
                                        <p:attrNameLst>
                                          <p:attrName>style.visibility</p:attrName>
                                        </p:attrNameLst>
                                      </p:cBhvr>
                                      <p:to>
                                        <p:strVal val="visible"/>
                                      </p:to>
                                    </p:set>
                                    <p:animEffect transition="in" filter="fade">
                                      <p:cBhvr>
                                        <p:cTn id="48" dur="500"/>
                                        <p:tgtEl>
                                          <p:spTgt spid="1030"/>
                                        </p:tgtEl>
                                      </p:cBhvr>
                                    </p:animEffect>
                                  </p:childTnLst>
                                </p:cTn>
                              </p:par>
                              <p:par>
                                <p:cTn id="49" presetID="6" presetClass="emph" presetSubtype="0" fill="hold" nodeType="withEffect">
                                  <p:stCondLst>
                                    <p:cond delay="4000"/>
                                  </p:stCondLst>
                                  <p:childTnLst>
                                    <p:animScale>
                                      <p:cBhvr>
                                        <p:cTn id="50" dur="1000" fill="hold"/>
                                        <p:tgtEl>
                                          <p:spTgt spid="1030"/>
                                        </p:tgtEl>
                                      </p:cBhvr>
                                      <p:by x="50000" y="50000"/>
                                    </p:animScale>
                                  </p:childTnLst>
                                </p:cTn>
                              </p:par>
                              <p:par>
                                <p:cTn id="51" presetID="10" presetClass="entr" presetSubtype="0" fill="hold" nodeType="withEffect">
                                  <p:stCondLst>
                                    <p:cond delay="4000"/>
                                  </p:stCondLst>
                                  <p:childTnLst>
                                    <p:set>
                                      <p:cBhvr>
                                        <p:cTn id="52" dur="1" fill="hold">
                                          <p:stCondLst>
                                            <p:cond delay="0"/>
                                          </p:stCondLst>
                                        </p:cTn>
                                        <p:tgtEl>
                                          <p:spTgt spid="1038"/>
                                        </p:tgtEl>
                                        <p:attrNameLst>
                                          <p:attrName>style.visibility</p:attrName>
                                        </p:attrNameLst>
                                      </p:cBhvr>
                                      <p:to>
                                        <p:strVal val="visible"/>
                                      </p:to>
                                    </p:set>
                                    <p:animEffect transition="in" filter="fade">
                                      <p:cBhvr>
                                        <p:cTn id="53" dur="500"/>
                                        <p:tgtEl>
                                          <p:spTgt spid="1038"/>
                                        </p:tgtEl>
                                      </p:cBhvr>
                                    </p:animEffect>
                                  </p:childTnLst>
                                </p:cTn>
                              </p:par>
                              <p:par>
                                <p:cTn id="54" presetID="6" presetClass="emph" presetSubtype="0" fill="hold" nodeType="withEffect">
                                  <p:stCondLst>
                                    <p:cond delay="4500"/>
                                  </p:stCondLst>
                                  <p:childTnLst>
                                    <p:animScale>
                                      <p:cBhvr>
                                        <p:cTn id="55" dur="1000" fill="hold"/>
                                        <p:tgtEl>
                                          <p:spTgt spid="1038"/>
                                        </p:tgtEl>
                                      </p:cBhvr>
                                      <p:by x="50000" y="50000"/>
                                    </p:animScale>
                                  </p:childTnLst>
                                </p:cTn>
                              </p:par>
                              <p:par>
                                <p:cTn id="56" presetID="10" presetClass="entr" presetSubtype="0" fill="hold" nodeType="withEffect">
                                  <p:stCondLst>
                                    <p:cond delay="4500"/>
                                  </p:stCondLst>
                                  <p:childTnLst>
                                    <p:set>
                                      <p:cBhvr>
                                        <p:cTn id="57" dur="1" fill="hold">
                                          <p:stCondLst>
                                            <p:cond delay="0"/>
                                          </p:stCondLst>
                                        </p:cTn>
                                        <p:tgtEl>
                                          <p:spTgt spid="1029"/>
                                        </p:tgtEl>
                                        <p:attrNameLst>
                                          <p:attrName>style.visibility</p:attrName>
                                        </p:attrNameLst>
                                      </p:cBhvr>
                                      <p:to>
                                        <p:strVal val="visible"/>
                                      </p:to>
                                    </p:set>
                                    <p:animEffect transition="in" filter="fade">
                                      <p:cBhvr>
                                        <p:cTn id="58" dur="500"/>
                                        <p:tgtEl>
                                          <p:spTgt spid="1029"/>
                                        </p:tgtEl>
                                      </p:cBhvr>
                                    </p:animEffect>
                                  </p:childTnLst>
                                </p:cTn>
                              </p:par>
                              <p:par>
                                <p:cTn id="59" presetID="6" presetClass="emph" presetSubtype="0" fill="hold" nodeType="withEffect">
                                  <p:stCondLst>
                                    <p:cond delay="5000"/>
                                  </p:stCondLst>
                                  <p:childTnLst>
                                    <p:animScale>
                                      <p:cBhvr>
                                        <p:cTn id="60" dur="1000" fill="hold"/>
                                        <p:tgtEl>
                                          <p:spTgt spid="1029"/>
                                        </p:tgtEl>
                                      </p:cBhvr>
                                      <p:by x="50000" y="50000"/>
                                    </p:animScale>
                                  </p:childTnLst>
                                </p:cTn>
                              </p:par>
                              <p:par>
                                <p:cTn id="61" presetID="10" presetClass="entr" presetSubtype="0" fill="hold" nodeType="withEffect">
                                  <p:stCondLst>
                                    <p:cond delay="5000"/>
                                  </p:stCondLst>
                                  <p:childTnLst>
                                    <p:set>
                                      <p:cBhvr>
                                        <p:cTn id="62" dur="1" fill="hold">
                                          <p:stCondLst>
                                            <p:cond delay="0"/>
                                          </p:stCondLst>
                                        </p:cTn>
                                        <p:tgtEl>
                                          <p:spTgt spid="1031"/>
                                        </p:tgtEl>
                                        <p:attrNameLst>
                                          <p:attrName>style.visibility</p:attrName>
                                        </p:attrNameLst>
                                      </p:cBhvr>
                                      <p:to>
                                        <p:strVal val="visible"/>
                                      </p:to>
                                    </p:set>
                                    <p:animEffect transition="in" filter="fade">
                                      <p:cBhvr>
                                        <p:cTn id="63" dur="500"/>
                                        <p:tgtEl>
                                          <p:spTgt spid="1031"/>
                                        </p:tgtEl>
                                      </p:cBhvr>
                                    </p:animEffect>
                                  </p:childTnLst>
                                </p:cTn>
                              </p:par>
                              <p:par>
                                <p:cTn id="64" presetID="6" presetClass="emph" presetSubtype="0" fill="hold" nodeType="withEffect">
                                  <p:stCondLst>
                                    <p:cond delay="5500"/>
                                  </p:stCondLst>
                                  <p:childTnLst>
                                    <p:animScale>
                                      <p:cBhvr>
                                        <p:cTn id="65" dur="1000" fill="hold"/>
                                        <p:tgtEl>
                                          <p:spTgt spid="1031"/>
                                        </p:tgtEl>
                                      </p:cBhvr>
                                      <p:by x="50000" y="50000"/>
                                    </p:animScale>
                                  </p:childTnLst>
                                </p:cTn>
                              </p:par>
                              <p:par>
                                <p:cTn id="66" presetID="10" presetClass="entr" presetSubtype="0" fill="hold" nodeType="withEffect">
                                  <p:stCondLst>
                                    <p:cond delay="5500"/>
                                  </p:stCondLst>
                                  <p:childTnLst>
                                    <p:set>
                                      <p:cBhvr>
                                        <p:cTn id="67" dur="1" fill="hold">
                                          <p:stCondLst>
                                            <p:cond delay="0"/>
                                          </p:stCondLst>
                                        </p:cTn>
                                        <p:tgtEl>
                                          <p:spTgt spid="1027"/>
                                        </p:tgtEl>
                                        <p:attrNameLst>
                                          <p:attrName>style.visibility</p:attrName>
                                        </p:attrNameLst>
                                      </p:cBhvr>
                                      <p:to>
                                        <p:strVal val="visible"/>
                                      </p:to>
                                    </p:set>
                                    <p:animEffect transition="in" filter="fade">
                                      <p:cBhvr>
                                        <p:cTn id="68" dur="500"/>
                                        <p:tgtEl>
                                          <p:spTgt spid="1027"/>
                                        </p:tgtEl>
                                      </p:cBhvr>
                                    </p:animEffect>
                                  </p:childTnLst>
                                </p:cTn>
                              </p:par>
                              <p:par>
                                <p:cTn id="69" presetID="6" presetClass="emph" presetSubtype="0" fill="hold" nodeType="withEffect">
                                  <p:stCondLst>
                                    <p:cond delay="6000"/>
                                  </p:stCondLst>
                                  <p:childTnLst>
                                    <p:animScale>
                                      <p:cBhvr>
                                        <p:cTn id="70" dur="1000" fill="hold"/>
                                        <p:tgtEl>
                                          <p:spTgt spid="1027"/>
                                        </p:tgtEl>
                                      </p:cBhvr>
                                      <p:by x="50000" y="5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42" presetClass="entr" presetSubtype="0" fill="hold" grpId="0"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par>
                                <p:cTn id="81" presetID="16" presetClass="entr" presetSubtype="21"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barn(inVertical)">
                                      <p:cBhvr>
                                        <p:cTn id="83" dur="500"/>
                                        <p:tgtEl>
                                          <p:spTgt spid="4"/>
                                        </p:tgtEl>
                                      </p:cBhvr>
                                    </p:animEffect>
                                  </p:childTnLst>
                                </p:cTn>
                              </p:par>
                              <p:par>
                                <p:cTn id="84" presetID="16" presetClass="entr" presetSubtype="21"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arn(inVertical)">
                                      <p:cBhvr>
                                        <p:cTn id="8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Partner Stores Program\Logo_etc_PS\Formosa Family寶島之家\FormosaFamily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6248400" cy="41262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227637"/>
            <a:ext cx="9144000" cy="1630363"/>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p:cNvSpPr txBox="1">
            <a:spLocks/>
          </p:cNvSpPr>
          <p:nvPr/>
        </p:nvSpPr>
        <p:spPr>
          <a:xfrm>
            <a:off x="-25400" y="5562600"/>
            <a:ext cx="91440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售賣</a:t>
            </a: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台灣食品食材，著重健康與口味</a:t>
            </a:r>
            <a:endPar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Font typeface="Arial" panose="020B0604020202020204" pitchFamily="34" charset="0"/>
              <a:buNone/>
            </a:pP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Provides Taiwanese food which is healthy and tasty</a:t>
            </a:r>
            <a:endPar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21523493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dirty="0"/>
          </a:p>
        </p:txBody>
      </p:sp>
      <p:sp>
        <p:nvSpPr>
          <p:cNvPr id="4" name="Rectangle 3"/>
          <p:cNvSpPr/>
          <p:nvPr/>
        </p:nvSpPr>
        <p:spPr>
          <a:xfrm>
            <a:off x="838200" y="2362200"/>
            <a:ext cx="4572000" cy="3000821"/>
          </a:xfrm>
          <a:prstGeom prst="rect">
            <a:avLst/>
          </a:prstGeom>
        </p:spPr>
        <p:txBody>
          <a:bodyPr>
            <a:spAutoFit/>
          </a:bodyPr>
          <a:lstStyle/>
          <a:p>
            <a:pPr lvl="1"/>
            <a:r>
              <a:rPr lang="en-US" altLang="zh-TW" sz="2100" dirty="0">
                <a:solidFill>
                  <a:srgbClr val="FF0000"/>
                </a:solidFill>
              </a:rPr>
              <a:t>Q:</a:t>
            </a:r>
            <a:r>
              <a:rPr lang="zh-TW" altLang="en-US" sz="2100" dirty="0">
                <a:solidFill>
                  <a:srgbClr val="FF0000"/>
                </a:solidFill>
              </a:rPr>
              <a:t> 幾時加入美安香港</a:t>
            </a:r>
            <a:endParaRPr lang="en-US" altLang="zh-TW" sz="2100" dirty="0">
              <a:solidFill>
                <a:srgbClr val="FF0000"/>
              </a:solidFill>
            </a:endParaRPr>
          </a:p>
          <a:p>
            <a:pPr lvl="1"/>
            <a:r>
              <a:rPr lang="en-US" altLang="zh-TW" sz="2100" dirty="0">
                <a:solidFill>
                  <a:srgbClr val="FF0000"/>
                </a:solidFill>
              </a:rPr>
              <a:t>Q:</a:t>
            </a:r>
            <a:r>
              <a:rPr lang="zh-TW" altLang="en-US" sz="2100" dirty="0">
                <a:solidFill>
                  <a:srgbClr val="FF0000"/>
                </a:solidFill>
              </a:rPr>
              <a:t> 為什么當初加入美安香港成為夥伴商店</a:t>
            </a:r>
            <a:endParaRPr lang="en-US" altLang="zh-TW" sz="2100" dirty="0">
              <a:solidFill>
                <a:srgbClr val="FF0000"/>
              </a:solidFill>
            </a:endParaRPr>
          </a:p>
          <a:p>
            <a:pPr lvl="1"/>
            <a:r>
              <a:rPr lang="en-US" altLang="zh-TW" sz="2100" dirty="0">
                <a:solidFill>
                  <a:srgbClr val="FF0000"/>
                </a:solidFill>
              </a:rPr>
              <a:t>Q:</a:t>
            </a:r>
            <a:r>
              <a:rPr lang="zh-TW" altLang="en-US" sz="2100" dirty="0">
                <a:solidFill>
                  <a:srgbClr val="FF0000"/>
                </a:solidFill>
              </a:rPr>
              <a:t> 加入時商店怎樣，現在怎樣</a:t>
            </a:r>
            <a:endParaRPr lang="en-US" altLang="zh-TW" sz="2100" dirty="0">
              <a:solidFill>
                <a:srgbClr val="FF0000"/>
              </a:solidFill>
            </a:endParaRPr>
          </a:p>
          <a:p>
            <a:pPr lvl="1"/>
            <a:r>
              <a:rPr lang="en-US" altLang="zh-TW" sz="2100" dirty="0">
                <a:solidFill>
                  <a:srgbClr val="FF0000"/>
                </a:solidFill>
              </a:rPr>
              <a:t>Q:</a:t>
            </a:r>
            <a:r>
              <a:rPr lang="zh-TW" altLang="en-US" sz="2100" dirty="0">
                <a:solidFill>
                  <a:srgbClr val="FF0000"/>
                </a:solidFill>
              </a:rPr>
              <a:t> 美安優惠顧客返回購物的情況多嗎</a:t>
            </a:r>
            <a:endParaRPr lang="en-US" altLang="zh-TW" sz="2100" dirty="0">
              <a:solidFill>
                <a:srgbClr val="FF0000"/>
              </a:solidFill>
            </a:endParaRPr>
          </a:p>
          <a:p>
            <a:pPr lvl="1"/>
            <a:r>
              <a:rPr lang="en-US" altLang="zh-TW" sz="2100" dirty="0">
                <a:solidFill>
                  <a:srgbClr val="FF0000"/>
                </a:solidFill>
              </a:rPr>
              <a:t>Q:</a:t>
            </a:r>
            <a:r>
              <a:rPr lang="zh-TW" altLang="en-US" sz="2100" dirty="0">
                <a:solidFill>
                  <a:srgbClr val="FF0000"/>
                </a:solidFill>
              </a:rPr>
              <a:t> 你覺得這個平台怎樣</a:t>
            </a:r>
            <a:endParaRPr lang="en-US" altLang="zh-TW" sz="2100" dirty="0">
              <a:solidFill>
                <a:srgbClr val="FF0000"/>
              </a:solidFill>
            </a:endParaRPr>
          </a:p>
          <a:p>
            <a:pPr lvl="1"/>
            <a:r>
              <a:rPr lang="en-US" altLang="zh-TW" sz="2100" b="1" dirty="0">
                <a:solidFill>
                  <a:srgbClr val="FF0000"/>
                </a:solidFill>
              </a:rPr>
              <a:t>Q:</a:t>
            </a:r>
            <a:r>
              <a:rPr lang="zh-TW" altLang="en-US" sz="2100" b="1" dirty="0">
                <a:solidFill>
                  <a:srgbClr val="FF0000"/>
                </a:solidFill>
              </a:rPr>
              <a:t> 這個平台是否為你公司帶來更好的業績</a:t>
            </a:r>
            <a:endParaRPr lang="en-US" altLang="zh-TW" sz="2100" b="1" dirty="0">
              <a:solidFill>
                <a:srgbClr val="FF0000"/>
              </a:solidFill>
            </a:endParaRPr>
          </a:p>
        </p:txBody>
      </p:sp>
    </p:spTree>
    <p:extLst>
      <p:ext uri="{BB962C8B-B14F-4D97-AF65-F5344CB8AC3E}">
        <p14:creationId xmlns:p14="http://schemas.microsoft.com/office/powerpoint/2010/main" val="3760851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C:\Users\chrisw\Desktop\Red_Stripes_Twitter_Background.gif"/>
          <p:cNvPicPr>
            <a:picLocks noChangeAspect="1" noChangeArrowheads="1"/>
          </p:cNvPicPr>
          <p:nvPr/>
        </p:nvPicPr>
        <p:blipFill rotWithShape="1">
          <a:blip r:embed="rId3">
            <a:extLst>
              <a:ext uri="{28A0092B-C50C-407E-A947-70E740481C1C}">
                <a14:useLocalDpi xmlns:a14="http://schemas.microsoft.com/office/drawing/2010/main" val="0"/>
              </a:ext>
            </a:extLst>
          </a:blip>
          <a:srcRect l="-1" r="16774"/>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326572" y="1276463"/>
            <a:ext cx="8478836" cy="5287623"/>
          </a:xfrm>
          <a:prstGeom prst="roundRect">
            <a:avLst>
              <a:gd name="adj" fmla="val 1792"/>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n-US">
              <a:solidFill>
                <a:prstClr val="white"/>
              </a:solidFill>
            </a:endParaRPr>
          </a:p>
        </p:txBody>
      </p:sp>
      <p:grpSp>
        <p:nvGrpSpPr>
          <p:cNvPr id="4" name="Group 3"/>
          <p:cNvGrpSpPr/>
          <p:nvPr/>
        </p:nvGrpSpPr>
        <p:grpSpPr>
          <a:xfrm>
            <a:off x="990600" y="2362200"/>
            <a:ext cx="6900065" cy="4038600"/>
            <a:chOff x="162378" y="2407740"/>
            <a:chExt cx="3190422" cy="1867350"/>
          </a:xfrm>
        </p:grpSpPr>
        <p:sp>
          <p:nvSpPr>
            <p:cNvPr id="5" name="Rounded Rectangle 4"/>
            <p:cNvSpPr/>
            <p:nvPr/>
          </p:nvSpPr>
          <p:spPr>
            <a:xfrm>
              <a:off x="304800" y="2418691"/>
              <a:ext cx="3048000" cy="1524000"/>
            </a:xfrm>
            <a:prstGeom prst="roundRect">
              <a:avLst>
                <a:gd name="adj" fmla="val 10000"/>
              </a:avLst>
            </a:prstGeom>
            <a:gradFill>
              <a:gsLst>
                <a:gs pos="0">
                  <a:schemeClr val="accent2">
                    <a:lumMod val="40000"/>
                    <a:lumOff val="60000"/>
                  </a:schemeClr>
                </a:gs>
                <a:gs pos="48000">
                  <a:schemeClr val="accent1">
                    <a:lumMod val="20000"/>
                    <a:lumOff val="80000"/>
                  </a:schemeClr>
                </a:gs>
                <a:gs pos="100000">
                  <a:schemeClr val="accent3">
                    <a:lumMod val="60000"/>
                    <a:lumOff val="40000"/>
                  </a:schemeClr>
                </a:gs>
              </a:gsLst>
              <a:lin ang="6600000" scaled="0"/>
            </a:gradFill>
            <a:ln/>
          </p:spPr>
          <p:style>
            <a:lnRef idx="3">
              <a:schemeClr val="lt1"/>
            </a:lnRef>
            <a:fillRef idx="1">
              <a:schemeClr val="accent6"/>
            </a:fillRef>
            <a:effectRef idx="1">
              <a:schemeClr val="accent6"/>
            </a:effectRef>
            <a:fontRef idx="minor">
              <a:schemeClr val="lt1"/>
            </a:fontRef>
          </p:style>
          <p:txBody>
            <a:bodyPr lIns="91423" tIns="45712" rIns="91423" bIns="45712" rtlCol="0" anchor="ctr"/>
            <a:lstStyle/>
            <a:p>
              <a:pPr algn="ctr"/>
              <a:endParaRPr lang="en-US">
                <a:solidFill>
                  <a:prstClr val="white"/>
                </a:solidFill>
              </a:endParaRPr>
            </a:p>
          </p:txBody>
        </p:sp>
        <p:pic>
          <p:nvPicPr>
            <p:cNvPr id="6" name="Picture 7" descr="C:\Users\chrisw\Desktop\downlo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78" y="3001780"/>
              <a:ext cx="1361622" cy="12654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2041" y="3350204"/>
              <a:ext cx="982477" cy="184993"/>
            </a:xfrm>
            <a:prstGeom prst="rect">
              <a:avLst/>
            </a:prstGeom>
            <a:noFill/>
          </p:spPr>
          <p:txBody>
            <a:bodyPr wrap="square" lIns="91423" tIns="45712" rIns="91423" bIns="45712" rtlCol="0">
              <a:spAutoFit/>
              <a:scene3d>
                <a:camera prst="orthographicFront"/>
                <a:lightRig rig="threePt" dir="t"/>
              </a:scene3d>
              <a:sp3d extrusionH="57150">
                <a:bevelT w="38100" h="38100" prst="convex"/>
              </a:sp3d>
            </a:bodyPr>
            <a:lstStyle/>
            <a:p>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消費滿</a:t>
              </a:r>
              <a:r>
                <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HK$100</a:t>
              </a:r>
              <a:endParaRPr lang="en-US" altLang="zh-TW"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8" name="Rectangle 7"/>
            <p:cNvSpPr/>
            <p:nvPr/>
          </p:nvSpPr>
          <p:spPr>
            <a:xfrm>
              <a:off x="1450217" y="2468880"/>
              <a:ext cx="1869077" cy="896535"/>
            </a:xfrm>
            <a:prstGeom prst="rect">
              <a:avLst/>
            </a:prstGeom>
          </p:spPr>
          <p:txBody>
            <a:bodyPr wrap="square" lIns="91423" tIns="45712" rIns="91423" bIns="45712">
              <a:spAutoFit/>
            </a:bodyPr>
            <a:lstStyle/>
            <a:p>
              <a:pPr algn="just"/>
              <a:r>
                <a:rPr lang="zh-TW" alt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消費</a:t>
              </a:r>
              <a:r>
                <a:rPr lang="zh-TW" alt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滿</a:t>
              </a:r>
              <a:r>
                <a:rPr lang="en-US" altLang="zh-TW"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a:t>
              </a:r>
              <a:r>
                <a:rPr 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100</a:t>
              </a:r>
              <a:r>
                <a:rPr lang="zh-TW" alt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，贈送</a:t>
              </a:r>
              <a:r>
                <a:rPr 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GARDEN </a:t>
              </a:r>
              <a:r>
                <a:rPr 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CAFE</a:t>
              </a:r>
              <a:r>
                <a:rPr lang="zh-TW" alt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白咖啡一盒，</a:t>
              </a:r>
              <a:r>
                <a:rPr lang="zh-TW" alt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價值</a:t>
              </a:r>
              <a:r>
                <a:rPr lang="en-US" altLang="zh-TW"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a:t>
              </a:r>
              <a:r>
                <a:rPr lang="en-US" altLang="zh-TW"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35</a:t>
              </a:r>
              <a:r>
                <a:rPr lang="zh-TW" alt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 </a:t>
              </a:r>
              <a:endParaRPr lang="en-US" altLang="zh-TW"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endParaRPr>
            </a:p>
            <a:p>
              <a:pPr algn="just"/>
              <a:endParaRPr lang="en-US" altLang="zh-TW"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endParaRPr>
            </a:p>
            <a:p>
              <a:pPr algn="just"/>
              <a:r>
                <a:rPr lang="zh-TW" alt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或</a:t>
              </a:r>
              <a:r>
                <a:rPr lang="zh-TW" alt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消費</a:t>
              </a:r>
              <a:r>
                <a:rPr lang="zh-TW" alt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滿</a:t>
              </a:r>
              <a:r>
                <a:rPr lang="en-US" altLang="zh-TW"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$25</a:t>
              </a:r>
              <a:r>
                <a:rPr 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0</a:t>
              </a:r>
              <a:r>
                <a:rPr lang="zh-TW" alt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，贈送</a:t>
              </a:r>
              <a:r>
                <a:rPr 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GARDEN </a:t>
              </a:r>
              <a:r>
                <a:rPr 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CAFE</a:t>
              </a:r>
              <a:r>
                <a:rPr lang="zh-TW" alt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白咖啡一</a:t>
              </a:r>
              <a:r>
                <a:rPr lang="zh-TW" alt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盒 </a:t>
              </a:r>
              <a:r>
                <a:rPr lang="en-US" altLang="zh-TW"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a:t>
              </a:r>
              <a:r>
                <a:rPr lang="zh-TW" altLang="en-US" sz="2000"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 關廟麵</a:t>
              </a:r>
              <a:r>
                <a:rPr lang="zh-TW" alt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一包，價值</a:t>
              </a:r>
              <a:r>
                <a:rPr lang="en-US" altLang="zh-TW"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$77</a:t>
              </a:r>
              <a:r>
                <a:rPr lang="zh-TW" alt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 </a:t>
              </a:r>
              <a:endParaRPr lang="en-US" sz="2000"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endParaRPr>
            </a:p>
          </p:txBody>
        </p:sp>
        <p:pic>
          <p:nvPicPr>
            <p:cNvPr id="9" name="Picture 6" descr="M:\Events\Convention\Leadership School\LS2014\PS Fair\Exhibitors logo\FormosaFamily_Logo.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2407740"/>
              <a:ext cx="1084943" cy="7164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3910" y="3429000"/>
              <a:ext cx="482690" cy="39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7277" y="3297756"/>
              <a:ext cx="1532123" cy="67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36716" y="3449709"/>
              <a:ext cx="1219200" cy="825381"/>
            </a:xfrm>
            <a:prstGeom prst="rect">
              <a:avLst/>
            </a:prstGeom>
            <a:noFill/>
          </p:spPr>
          <p:txBody>
            <a:bodyPr wrap="square" lIns="91423" tIns="45712" rIns="91423" bIns="45712" rtlCol="0">
              <a:spAutoFit/>
              <a:scene3d>
                <a:camera prst="orthographicFront"/>
                <a:lightRig rig="threePt" dir="t"/>
              </a:scene3d>
              <a:sp3d extrusionH="57150">
                <a:bevelT w="38100" h="38100" prst="slope"/>
              </a:sp3d>
            </a:bodyPr>
            <a:lstStyle/>
            <a:p>
              <a:r>
                <a:rPr lang="zh-TW" altLang="en-US" sz="4500" b="1" dirty="0" smtClean="0">
                  <a:solidFill>
                    <a:srgbClr val="FFFF00"/>
                  </a:solidFill>
                  <a:latin typeface="Arial" panose="020B0604020202020204" pitchFamily="34" charset="0"/>
                  <a:ea typeface="華康儷中黑" panose="020B0509000000000000" pitchFamily="49" charset="-120"/>
                  <a:cs typeface="Arial" panose="020B0604020202020204" pitchFamily="34" charset="0"/>
                </a:rPr>
                <a:t>送</a:t>
              </a:r>
              <a:r>
                <a:rPr lang="en-US" sz="25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GARDEN CAFE</a:t>
              </a:r>
              <a:r>
                <a:rPr lang="zh-TW" altLang="en-US" sz="25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白咖啡</a:t>
              </a:r>
              <a:endParaRPr lang="en-US" altLang="zh-TW" sz="2500" b="1" dirty="0">
                <a:solidFill>
                  <a:srgbClr val="FFFF00"/>
                </a:solidFill>
                <a:latin typeface="Arial" panose="020B0604020202020204" pitchFamily="34" charset="0"/>
                <a:ea typeface="華康儷中黑" panose="020B0509000000000000" pitchFamily="49" charset="-120"/>
                <a:cs typeface="Arial" panose="020B0604020202020204" pitchFamily="34" charset="0"/>
              </a:endParaRPr>
            </a:p>
            <a:p>
              <a:endParaRPr lang="en-US" sz="2000" b="1" dirty="0" smtClean="0">
                <a:solidFill>
                  <a:srgbClr val="FFFF00"/>
                </a:solidFill>
                <a:latin typeface="Arial" panose="020B0604020202020204" pitchFamily="34" charset="0"/>
                <a:ea typeface="華康儷中黑" panose="020B0509000000000000" pitchFamily="49" charset="-120"/>
                <a:cs typeface="Arial" panose="020B0604020202020204" pitchFamily="34" charset="0"/>
              </a:endParaRPr>
            </a:p>
            <a:p>
              <a:endParaRPr lang="en-US" sz="2000" b="1" dirty="0">
                <a:solidFill>
                  <a:srgbClr val="FFFF00"/>
                </a:solidFill>
                <a:latin typeface="Arial" panose="020B0604020202020204" pitchFamily="34" charset="0"/>
                <a:ea typeface="華康儷中黑" panose="020B0509000000000000" pitchFamily="49" charset="-120"/>
                <a:cs typeface="Arial" panose="020B0604020202020204" pitchFamily="34" charset="0"/>
              </a:endParaRPr>
            </a:p>
          </p:txBody>
        </p:sp>
      </p:grpSp>
      <p:pic>
        <p:nvPicPr>
          <p:cNvPr id="13" name="Picture 5" descr="C:\Users\chrisw\Desktop\201307111501476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51" y="0"/>
            <a:ext cx="1649249" cy="23800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24000" y="1240286"/>
            <a:ext cx="3352800" cy="893314"/>
          </a:xfrm>
          <a:prstGeom prst="rect">
            <a:avLst/>
          </a:prstGeom>
          <a:noFill/>
        </p:spPr>
        <p:txBody>
          <a:bodyPr wrap="square" lIns="91407" tIns="45704" rIns="91407" bIns="4570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TW" altLang="en-US" sz="5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華康蚪風體W4" panose="03000409000000000000" pitchFamily="65" charset="-120"/>
                <a:ea typeface="華康蚪風體W4" panose="03000409000000000000" pitchFamily="65" charset="-120"/>
                <a:cs typeface="Arial" panose="020B0604020202020204" pitchFamily="34" charset="0"/>
              </a:rPr>
              <a:t>現場熱賣</a:t>
            </a:r>
            <a:endParaRPr lang="en-US" sz="5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華康蚪風體W4" panose="03000409000000000000" pitchFamily="65" charset="-120"/>
              <a:ea typeface="華康蚪風體W4" panose="03000409000000000000" pitchFamily="65" charset="-120"/>
              <a:cs typeface="Arial" panose="020B0604020202020204" pitchFamily="34" charset="0"/>
            </a:endParaRPr>
          </a:p>
        </p:txBody>
      </p:sp>
      <p:grpSp>
        <p:nvGrpSpPr>
          <p:cNvPr id="15" name="Group 14"/>
          <p:cNvGrpSpPr/>
          <p:nvPr/>
        </p:nvGrpSpPr>
        <p:grpSpPr>
          <a:xfrm>
            <a:off x="951254" y="2362200"/>
            <a:ext cx="6973546" cy="3733800"/>
            <a:chOff x="3392259" y="2407740"/>
            <a:chExt cx="3243544" cy="1736670"/>
          </a:xfrm>
        </p:grpSpPr>
        <p:sp>
          <p:nvSpPr>
            <p:cNvPr id="16" name="Rounded Rectangle 15"/>
            <p:cNvSpPr/>
            <p:nvPr/>
          </p:nvSpPr>
          <p:spPr>
            <a:xfrm>
              <a:off x="3564517" y="2418691"/>
              <a:ext cx="3048000" cy="1524000"/>
            </a:xfrm>
            <a:prstGeom prst="roundRect">
              <a:avLst>
                <a:gd name="adj" fmla="val 10000"/>
              </a:avLst>
            </a:prstGeom>
            <a:gradFill>
              <a:gsLst>
                <a:gs pos="0">
                  <a:schemeClr val="accent6">
                    <a:lumMod val="60000"/>
                    <a:lumOff val="40000"/>
                  </a:schemeClr>
                </a:gs>
                <a:gs pos="48000">
                  <a:schemeClr val="accent1">
                    <a:lumMod val="20000"/>
                    <a:lumOff val="80000"/>
                  </a:schemeClr>
                </a:gs>
                <a:gs pos="100000">
                  <a:srgbClr val="FFFF00"/>
                </a:gs>
              </a:gsLst>
              <a:lin ang="6600000" scaled="0"/>
            </a:gradFill>
            <a:ln/>
          </p:spPr>
          <p:style>
            <a:lnRef idx="3">
              <a:schemeClr val="lt1"/>
            </a:lnRef>
            <a:fillRef idx="1">
              <a:schemeClr val="accent6"/>
            </a:fillRef>
            <a:effectRef idx="1">
              <a:schemeClr val="accent6"/>
            </a:effectRef>
            <a:fontRef idx="minor">
              <a:schemeClr val="lt1"/>
            </a:fontRef>
          </p:style>
          <p:txBody>
            <a:bodyPr lIns="91423" tIns="45712" rIns="91423" bIns="45712" rtlCol="0" anchor="ctr"/>
            <a:lstStyle/>
            <a:p>
              <a:pPr algn="ctr"/>
              <a:endParaRPr lang="en-US">
                <a:solidFill>
                  <a:prstClr val="white"/>
                </a:solidFill>
              </a:endParaRPr>
            </a:p>
          </p:txBody>
        </p:sp>
        <p:pic>
          <p:nvPicPr>
            <p:cNvPr id="17" name="Picture 16" descr="C:\Users\chrisw\Desktop\downloa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2259" y="3124200"/>
              <a:ext cx="1255941" cy="10202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546410" y="3421380"/>
              <a:ext cx="762000" cy="186092"/>
            </a:xfrm>
            <a:prstGeom prst="rect">
              <a:avLst/>
            </a:prstGeom>
            <a:noFill/>
          </p:spPr>
          <p:txBody>
            <a:bodyPr wrap="square" lIns="91423" tIns="45712" rIns="91423" bIns="45712" rtlCol="0">
              <a:spAutoFit/>
              <a:scene3d>
                <a:camera prst="orthographicFront"/>
                <a:lightRig rig="threePt" dir="t"/>
              </a:scene3d>
              <a:sp3d extrusionH="57150">
                <a:bevelT w="38100" h="38100" prst="convex"/>
              </a:sp3d>
            </a:bodyPr>
            <a:lstStyle/>
            <a:p>
              <a:r>
                <a:rPr lang="zh-TW" altLang="en-US" sz="2000" dirty="0" smtClean="0">
                  <a:solidFill>
                    <a:prstClr val="white"/>
                  </a:solidFill>
                  <a:latin typeface="華康儷中黑" panose="020B0509000000000000" pitchFamily="49" charset="-120"/>
                  <a:ea typeface="華康儷中黑" panose="020B0509000000000000" pitchFamily="49" charset="-120"/>
                </a:rPr>
                <a:t>指</a:t>
              </a:r>
              <a:r>
                <a:rPr lang="zh-TW" altLang="en-US" sz="2000" dirty="0">
                  <a:solidFill>
                    <a:prstClr val="white"/>
                  </a:solidFill>
                  <a:latin typeface="華康儷中黑" panose="020B0509000000000000" pitchFamily="49" charset="-120"/>
                  <a:ea typeface="華康儷中黑" panose="020B0509000000000000" pitchFamily="49" charset="-120"/>
                </a:rPr>
                <a:t>定貨品</a:t>
              </a:r>
              <a:endParaRPr lang="en-US" altLang="zh-TW" sz="2000" dirty="0">
                <a:solidFill>
                  <a:prstClr val="white"/>
                </a:solidFill>
                <a:latin typeface="華康儷中黑" panose="020B0509000000000000" pitchFamily="49" charset="-120"/>
                <a:ea typeface="華康儷中黑" panose="020B0509000000000000" pitchFamily="49" charset="-120"/>
              </a:endParaRPr>
            </a:p>
          </p:txBody>
        </p:sp>
        <p:sp>
          <p:nvSpPr>
            <p:cNvPr id="19" name="TextBox 18"/>
            <p:cNvSpPr txBox="1"/>
            <p:nvPr/>
          </p:nvSpPr>
          <p:spPr>
            <a:xfrm>
              <a:off x="3538165" y="3592017"/>
              <a:ext cx="1219200" cy="293457"/>
            </a:xfrm>
            <a:prstGeom prst="rect">
              <a:avLst/>
            </a:prstGeom>
            <a:noFill/>
          </p:spPr>
          <p:txBody>
            <a:bodyPr wrap="square" lIns="91423" tIns="45712" rIns="91423" bIns="45712" rtlCol="0">
              <a:spAutoFit/>
              <a:scene3d>
                <a:camera prst="orthographicFront"/>
                <a:lightRig rig="threePt" dir="t"/>
              </a:scene3d>
              <a:sp3d extrusionH="57150">
                <a:bevelT w="38100" h="38100" prst="slope"/>
              </a:sp3d>
            </a:bodyPr>
            <a:lstStyle/>
            <a:p>
              <a:r>
                <a:rPr lang="zh-TW" altLang="en-US" sz="3500" b="1" dirty="0" smtClean="0">
                  <a:solidFill>
                    <a:srgbClr val="FFFF00"/>
                  </a:solidFill>
                  <a:latin typeface="Arial" panose="020B0604020202020204" pitchFamily="34" charset="0"/>
                  <a:ea typeface="華康儷中黑" panose="020B0509000000000000" pitchFamily="49" charset="-120"/>
                  <a:cs typeface="Arial" panose="020B0604020202020204" pitchFamily="34" charset="0"/>
                </a:rPr>
                <a:t>買</a:t>
              </a:r>
              <a:r>
                <a:rPr lang="zh-TW" altLang="en-US" sz="3500" b="1" dirty="0">
                  <a:solidFill>
                    <a:srgbClr val="FFFF00"/>
                  </a:solidFill>
                  <a:latin typeface="Arial" panose="020B0604020202020204" pitchFamily="34" charset="0"/>
                  <a:ea typeface="華康儷中黑" panose="020B0509000000000000" pitchFamily="49" charset="-120"/>
                  <a:cs typeface="Arial" panose="020B0604020202020204" pitchFamily="34" charset="0"/>
                </a:rPr>
                <a:t>二送一 </a:t>
              </a:r>
              <a:endParaRPr lang="en-US" sz="3500" b="1" dirty="0">
                <a:solidFill>
                  <a:srgbClr val="FFFF00"/>
                </a:solidFill>
                <a:latin typeface="Arial" panose="020B0604020202020204" pitchFamily="34" charset="0"/>
                <a:ea typeface="華康儷中黑" panose="020B0509000000000000" pitchFamily="49" charset="-120"/>
                <a:cs typeface="Arial" panose="020B0604020202020204" pitchFamily="34" charset="0"/>
              </a:endParaRPr>
            </a:p>
          </p:txBody>
        </p:sp>
        <p:sp>
          <p:nvSpPr>
            <p:cNvPr id="20" name="Rectangle 19"/>
            <p:cNvSpPr/>
            <p:nvPr/>
          </p:nvSpPr>
          <p:spPr>
            <a:xfrm>
              <a:off x="4747686" y="2508663"/>
              <a:ext cx="1888117" cy="429453"/>
            </a:xfrm>
            <a:prstGeom prst="rect">
              <a:avLst/>
            </a:prstGeom>
          </p:spPr>
          <p:txBody>
            <a:bodyPr wrap="square" lIns="91423" tIns="45712" rIns="91423" bIns="45712">
              <a:spAutoFit/>
            </a:bodyPr>
            <a:lstStyle/>
            <a:p>
              <a:r>
                <a:rPr lang="zh-TW" altLang="en-US"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指定貨品：</a:t>
              </a:r>
              <a:endParaRPr lang="en-US" altLang="zh-TW"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endParaRPr>
            </a:p>
            <a:p>
              <a:r>
                <a:rPr lang="zh-TW" altLang="en-US"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牛</a:t>
              </a:r>
              <a:r>
                <a:rPr lang="zh-TW" altLang="en-US"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蒡酵</a:t>
              </a:r>
              <a:r>
                <a:rPr lang="zh-TW" altLang="en-US"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素、有</a:t>
              </a:r>
              <a:r>
                <a:rPr lang="zh-TW" altLang="en-US"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機糙米</a:t>
              </a:r>
              <a:r>
                <a:rPr lang="zh-TW" altLang="en-US"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醋、梅酒、檸檬酒、荔枝酒、苦茶油</a:t>
              </a:r>
              <a:r>
                <a:rPr lang="en-US" dirty="0" smtClean="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rPr>
                <a:t>  </a:t>
              </a:r>
              <a:r>
                <a:rPr lang="en-US" dirty="0" smtClean="0">
                  <a:solidFill>
                    <a:prstClr val="black"/>
                  </a:solidFill>
                  <a:latin typeface="Arial" panose="020B0604020202020204" pitchFamily="34" charset="0"/>
                  <a:ea typeface="華康儷中黑" panose="020B0509000000000000" pitchFamily="49" charset="-120"/>
                  <a:cs typeface="Arial" panose="020B0604020202020204" pitchFamily="34" charset="0"/>
                </a:rPr>
                <a:t> </a:t>
              </a:r>
              <a:endParaRPr lang="en-US" dirty="0">
                <a:solidFill>
                  <a:prstClr val="black">
                    <a:lumMod val="75000"/>
                    <a:lumOff val="25000"/>
                  </a:prstClr>
                </a:solidFill>
                <a:effectLst>
                  <a:glow rad="177800">
                    <a:prstClr val="white">
                      <a:alpha val="86000"/>
                    </a:prstClr>
                  </a:glow>
                </a:effectLst>
                <a:latin typeface="Arial" panose="020B0604020202020204" pitchFamily="34" charset="0"/>
                <a:ea typeface="華康儷中黑" panose="020B0509000000000000" pitchFamily="49" charset="-120"/>
                <a:cs typeface="Arial" panose="020B0604020202020204" pitchFamily="34" charset="0"/>
              </a:endParaRPr>
            </a:p>
          </p:txBody>
        </p:sp>
        <p:pic>
          <p:nvPicPr>
            <p:cNvPr id="21" name="Picture 6" descr="M:\Events\Convention\Leadership School\LS2014\PS Fair\Exhibitors logo\FormosaFamily_Logo.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9457" y="2407740"/>
              <a:ext cx="1084943" cy="7164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6500" y="3206750"/>
              <a:ext cx="421694" cy="672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7271" y="3195016"/>
              <a:ext cx="387949" cy="676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5562600" y="3162300"/>
              <a:ext cx="467329" cy="700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71495" y="3501384"/>
              <a:ext cx="465945" cy="349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250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inG\Desktop\hand_sh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91440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981200"/>
            <a:ext cx="9144000" cy="2943493"/>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1295400" y="2667001"/>
            <a:ext cx="2971800" cy="1904999"/>
          </a:xfrm>
        </p:spPr>
        <p:txBody>
          <a:bodyPr>
            <a:noAutofit/>
          </a:bodyPr>
          <a:lstStyle/>
          <a:p>
            <a:pPr marL="0" indent="0">
              <a:buNone/>
            </a:pPr>
            <a:r>
              <a:rPr lang="zh-TW" altLang="en-US" sz="24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夥伴商店會議 </a:t>
            </a:r>
            <a:r>
              <a:rPr lang="en-US" altLang="zh-TW" sz="28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	</a:t>
            </a:r>
          </a:p>
          <a:p>
            <a:r>
              <a:rPr lang="zh-TW" altLang="en-US"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美安生活廊</a:t>
            </a:r>
            <a:r>
              <a:rPr lang="en-US" altLang="zh-TW"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		</a:t>
            </a:r>
          </a:p>
          <a:p>
            <a:r>
              <a:rPr lang="en-US" altLang="zh-TW"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2014</a:t>
            </a:r>
            <a:r>
              <a:rPr lang="zh-TW" altLang="en-US"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年</a:t>
            </a:r>
            <a:r>
              <a:rPr lang="en-US" altLang="zh-TW"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11</a:t>
            </a:r>
            <a:r>
              <a:rPr lang="zh-TW" altLang="en-US"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月</a:t>
            </a:r>
            <a:r>
              <a:rPr lang="en-US" altLang="zh-TW"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26</a:t>
            </a:r>
            <a:r>
              <a:rPr lang="zh-TW" altLang="en-US"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日</a:t>
            </a:r>
            <a:r>
              <a:rPr lang="zh-TW" altLang="en-US" sz="2000" dirty="0">
                <a:solidFill>
                  <a:schemeClr val="bg1"/>
                </a:solidFill>
                <a:latin typeface="Arial" panose="020B0604020202020204" pitchFamily="34" charset="0"/>
                <a:ea typeface="華康儷中黑" panose="020B0509000000000000" pitchFamily="49" charset="-120"/>
                <a:cs typeface="Arial" panose="020B0604020202020204" pitchFamily="34" charset="0"/>
              </a:rPr>
              <a:t> </a:t>
            </a:r>
            <a:r>
              <a:rPr lang="en-US" altLang="zh-TW"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	</a:t>
            </a:r>
            <a:endParaRPr lang="en-US" altLang="zh-TW" sz="2000" dirty="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r>
              <a:rPr lang="zh-TW" altLang="en-US"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下午</a:t>
            </a:r>
            <a:r>
              <a:rPr lang="en-US" altLang="zh-TW"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3-4</a:t>
            </a:r>
            <a:r>
              <a:rPr lang="zh-TW" altLang="en-US"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點</a:t>
            </a:r>
            <a:endParaRPr lang="en-US" altLang="zh-TW" sz="2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0" indent="0">
              <a:buNone/>
            </a:pPr>
            <a:r>
              <a:rPr lang="en-US" altLang="zh-TW" sz="28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		</a:t>
            </a:r>
          </a:p>
          <a:p>
            <a:endParaRPr lang="en-US" altLang="zh-TW" sz="28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p:txBody>
      </p:sp>
      <p:sp>
        <p:nvSpPr>
          <p:cNvPr id="4" name="Rectangle 3"/>
          <p:cNvSpPr/>
          <p:nvPr/>
        </p:nvSpPr>
        <p:spPr>
          <a:xfrm>
            <a:off x="4419600" y="2763598"/>
            <a:ext cx="4572000" cy="1492716"/>
          </a:xfrm>
          <a:prstGeom prst="rect">
            <a:avLst/>
          </a:prstGeom>
        </p:spPr>
        <p:txBody>
          <a:bodyPr>
            <a:spAutoFit/>
          </a:bodyPr>
          <a:lstStyle/>
          <a:p>
            <a:r>
              <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Partner Store Conference</a:t>
            </a:r>
          </a:p>
          <a:p>
            <a:pPr marL="342900" indent="-342900">
              <a:buFont typeface="Arial" panose="020B0604020202020204" pitchFamily="34" charset="0"/>
              <a:buChar char="•"/>
            </a:pPr>
            <a:r>
              <a:rPr lang="en-US" altLang="zh-TW" sz="2200" dirty="0" err="1">
                <a:solidFill>
                  <a:prstClr val="white"/>
                </a:solidFill>
                <a:latin typeface="Arial" panose="020B0604020202020204" pitchFamily="34" charset="0"/>
                <a:ea typeface="華康儷中黑" panose="020B0509000000000000" pitchFamily="49" charset="-120"/>
                <a:cs typeface="Arial" panose="020B0604020202020204" pitchFamily="34" charset="0"/>
              </a:rPr>
              <a:t>mhk</a:t>
            </a:r>
            <a:r>
              <a:rPr lang="en-US" altLang="zh-TW" sz="2200" dirty="0">
                <a:solidFill>
                  <a:prstClr val="white"/>
                </a:solidFill>
                <a:latin typeface="Arial" panose="020B0604020202020204" pitchFamily="34" charset="0"/>
                <a:ea typeface="華康儷中黑" panose="020B0509000000000000" pitchFamily="49" charset="-120"/>
                <a:cs typeface="Arial" panose="020B0604020202020204" pitchFamily="34" charset="0"/>
              </a:rPr>
              <a:t> Showcase</a:t>
            </a:r>
          </a:p>
          <a:p>
            <a:pPr marL="342900" indent="-342900">
              <a:buFont typeface="Arial" panose="020B0604020202020204" pitchFamily="34" charset="0"/>
              <a:buChar char="•"/>
            </a:pPr>
            <a:r>
              <a:rPr lang="en-US" altLang="zh-TW" sz="2200" dirty="0">
                <a:solidFill>
                  <a:prstClr val="white"/>
                </a:solidFill>
                <a:latin typeface="Arial" panose="020B0604020202020204" pitchFamily="34" charset="0"/>
                <a:ea typeface="華康儷中黑" panose="020B0509000000000000" pitchFamily="49" charset="-120"/>
                <a:cs typeface="Arial" panose="020B0604020202020204" pitchFamily="34" charset="0"/>
              </a:rPr>
              <a:t>Nov 26, 2014</a:t>
            </a:r>
          </a:p>
          <a:p>
            <a:pPr marL="342900" indent="-342900">
              <a:buFont typeface="Arial" panose="020B0604020202020204" pitchFamily="34" charset="0"/>
              <a:buChar char="•"/>
            </a:pPr>
            <a:r>
              <a:rPr lang="en-US" altLang="zh-TW" sz="2200" dirty="0">
                <a:solidFill>
                  <a:prstClr val="white"/>
                </a:solidFill>
                <a:latin typeface="Arial" panose="020B0604020202020204" pitchFamily="34" charset="0"/>
                <a:ea typeface="華康儷中黑" panose="020B0509000000000000" pitchFamily="49" charset="-120"/>
                <a:cs typeface="Arial" panose="020B0604020202020204" pitchFamily="34" charset="0"/>
              </a:rPr>
              <a:t>3:00pm – 4:00pm</a:t>
            </a:r>
          </a:p>
        </p:txBody>
      </p:sp>
    </p:spTree>
    <p:extLst>
      <p:ext uri="{BB962C8B-B14F-4D97-AF65-F5344CB8AC3E}">
        <p14:creationId xmlns:p14="http://schemas.microsoft.com/office/powerpoint/2010/main" val="2459572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zh-TW" altLang="en-US" dirty="0" smtClean="0">
                <a:latin typeface="Arial" panose="020B0604020202020204" pitchFamily="34" charset="0"/>
                <a:ea typeface="華康儷中黑" panose="020B0509000000000000" pitchFamily="49" charset="-120"/>
                <a:cs typeface="Arial" panose="020B0604020202020204" pitchFamily="34" charset="0"/>
              </a:rPr>
              <a:t>夥伴商店巡禮</a:t>
            </a:r>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a:p>
            <a:pPr lvl="2"/>
            <a:r>
              <a:rPr lang="zh-TW" altLang="en-US" dirty="0" smtClean="0">
                <a:latin typeface="Arial" panose="020B0604020202020204" pitchFamily="34" charset="0"/>
                <a:ea typeface="華康儷中黑" panose="020B0509000000000000" pitchFamily="49" charset="-120"/>
                <a:cs typeface="Arial" panose="020B0604020202020204" pitchFamily="34" charset="0"/>
              </a:rPr>
              <a:t>場外優惠</a:t>
            </a:r>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a:p>
            <a:pPr marL="457200" lvl="1" indent="0">
              <a:buNone/>
            </a:pPr>
            <a:endParaRPr lang="en-US" altLang="zh-TW" dirty="0">
              <a:latin typeface="Arial" panose="020B0604020202020204" pitchFamily="34" charset="0"/>
              <a:ea typeface="華康儷中黑" panose="020B0509000000000000" pitchFamily="49" charset="-120"/>
              <a:cs typeface="Arial" panose="020B0604020202020204" pitchFamily="34" charset="0"/>
            </a:endParaRPr>
          </a:p>
        </p:txBody>
      </p:sp>
      <p:pic>
        <p:nvPicPr>
          <p:cNvPr id="2050" name="Picture 2" descr="M:\Events\Convention\Leadership School\LS2014\PS Fair\Printing\On-site stores and offers_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9144000" cy="132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8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 -0.92061 " pathEditMode="relative" rAng="0" ptsTypes="AA">
                                      <p:cBhvr>
                                        <p:cTn id="6" dur="4000" fill="hold"/>
                                        <p:tgtEl>
                                          <p:spTgt spid="2050"/>
                                        </p:tgtEl>
                                        <p:attrNameLst>
                                          <p:attrName>ppt_x</p:attrName>
                                          <p:attrName>ppt_y</p:attrName>
                                        </p:attrNameLst>
                                      </p:cBhvr>
                                      <p:rCtr x="0" y="-4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vents\Convention\Leadership School\LS2014\PS Fair\Printing\On-site stores and offers_Page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9144000" cy="132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9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11111E-6 L 0 -0.37778 " pathEditMode="relative" rAng="0" ptsTypes="AA">
                                      <p:cBhvr>
                                        <p:cTn id="6" dur="8000" fill="hold"/>
                                        <p:tgtEl>
                                          <p:spTgt spid="4"/>
                                        </p:tgtEl>
                                        <p:attrNameLst>
                                          <p:attrName>ppt_x</p:attrName>
                                          <p:attrName>ppt_y</p:attrName>
                                        </p:attrNameLst>
                                      </p:cBhvr>
                                      <p:rCtr x="0" y="-1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1295401"/>
            <a:ext cx="3200400" cy="1371600"/>
          </a:xfrm>
        </p:spPr>
        <p:txBody>
          <a:bodyPr/>
          <a:lstStyle/>
          <a:p>
            <a:pPr marL="0" indent="0">
              <a:buNone/>
            </a:pPr>
            <a:r>
              <a:rPr lang="en-US" altLang="zh-TW" sz="20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Sponsored gifts - perfume</a:t>
            </a:r>
          </a:p>
          <a:p>
            <a:pPr marL="0" indent="0">
              <a:buNone/>
            </a:pPr>
            <a:r>
              <a:rPr lang="zh-TW" altLang="en-US" sz="20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贊助禮品</a:t>
            </a:r>
            <a:r>
              <a:rPr lang="en-US" altLang="zh-TW" sz="20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a:t>
            </a:r>
            <a:r>
              <a:rPr lang="zh-TW" altLang="en-US" sz="20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香水</a:t>
            </a:r>
            <a:r>
              <a:rPr lang="en-US" altLang="zh-TW" sz="20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 </a:t>
            </a:r>
          </a:p>
          <a:p>
            <a:endParaRPr lang="en-US"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4" name="Picture 14" descr="M:\Events\Convention\Leadership School\LS2014\PS Fair\Exhibitors logo\Nooka-spacelogo-revised.png"/>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5800" y="762000"/>
            <a:ext cx="2286000" cy="429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10" t="14157" r="31924" b="6624"/>
          <a:stretch/>
        </p:blipFill>
        <p:spPr bwMode="auto">
          <a:xfrm>
            <a:off x="4267200" y="30480"/>
            <a:ext cx="4876800" cy="682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914400" y="2291179"/>
            <a:ext cx="3276600" cy="4262021"/>
            <a:chOff x="838200" y="2983995"/>
            <a:chExt cx="2346044" cy="3051605"/>
          </a:xfrm>
        </p:grpSpPr>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301" t="20619" r="20813" b="6275"/>
            <a:stretch/>
          </p:blipFill>
          <p:spPr bwMode="auto">
            <a:xfrm>
              <a:off x="838200" y="2983995"/>
              <a:ext cx="1752600" cy="287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C:\Users\ShinG\Desktop\未标题-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984945">
              <a:off x="1600259" y="4451616"/>
              <a:ext cx="1110569" cy="2057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6901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risw\Desktop\shutterstock_8213255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55" r="5156"/>
          <a:stretch/>
        </p:blipFill>
        <p:spPr bwMode="auto">
          <a:xfrm>
            <a:off x="0" y="0"/>
            <a:ext cx="9144000" cy="68024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971800"/>
            <a:ext cx="9144000" cy="31242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3" name="Content Placeholder 2"/>
          <p:cNvSpPr>
            <a:spLocks noGrp="1"/>
          </p:cNvSpPr>
          <p:nvPr>
            <p:ph idx="1"/>
          </p:nvPr>
        </p:nvSpPr>
        <p:spPr>
          <a:xfrm>
            <a:off x="609600" y="3962400"/>
            <a:ext cx="8229600" cy="2514600"/>
          </a:xfrm>
        </p:spPr>
        <p:txBody>
          <a:bodyPr/>
          <a:lstStyle/>
          <a:p>
            <a:r>
              <a:rPr lang="en-US" sz="25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Christmas &amp; new year travel package </a:t>
            </a:r>
          </a:p>
          <a:p>
            <a:pPr lvl="1"/>
            <a:r>
              <a:rPr lang="zh-TW" altLang="en-US" sz="25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聖誕及新年旅行套票</a:t>
            </a:r>
            <a:endParaRPr lang="en-US" sz="25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r>
              <a:rPr lang="en-US" sz="25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Lunar New Year travel package</a:t>
            </a:r>
          </a:p>
          <a:p>
            <a:pPr lvl="1"/>
            <a:r>
              <a:rPr lang="zh-TW" altLang="en-US" sz="25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農曆新年旅行套票</a:t>
            </a:r>
            <a:endParaRPr lang="en-US" sz="25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lvl="1"/>
            <a:endParaRPr lang="en-US" dirty="0">
              <a:solidFill>
                <a:schemeClr val="bg1"/>
              </a:solidFill>
              <a:latin typeface="Arial" panose="020B0604020202020204" pitchFamily="34" charset="0"/>
              <a:ea typeface="華康儷中黑" panose="020B0509000000000000" pitchFamily="49" charset="-120"/>
              <a:cs typeface="Arial" panose="020B0604020202020204" pitchFamily="34" charset="0"/>
            </a:endParaRPr>
          </a:p>
        </p:txBody>
      </p:sp>
      <p:sp>
        <p:nvSpPr>
          <p:cNvPr id="5" name="Content Placeholder 2"/>
          <p:cNvSpPr txBox="1">
            <a:spLocks/>
          </p:cNvSpPr>
          <p:nvPr/>
        </p:nvSpPr>
        <p:spPr>
          <a:xfrm>
            <a:off x="0" y="3337718"/>
            <a:ext cx="5410200" cy="14628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Coming soon</a:t>
            </a:r>
            <a:r>
              <a:rPr lang="zh-TW" altLang="en-US"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即將發售</a:t>
            </a:r>
            <a:endParaRPr lang="en-US"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nvGrpSpPr>
          <p:cNvPr id="7" name="Group 6"/>
          <p:cNvGrpSpPr/>
          <p:nvPr/>
        </p:nvGrpSpPr>
        <p:grpSpPr>
          <a:xfrm>
            <a:off x="417942" y="609600"/>
            <a:ext cx="4230258" cy="1828800"/>
            <a:chOff x="609600" y="990600"/>
            <a:chExt cx="2971800" cy="1284751"/>
          </a:xfrm>
        </p:grpSpPr>
        <p:sp>
          <p:nvSpPr>
            <p:cNvPr id="2" name="Rounded Rectangle 1"/>
            <p:cNvSpPr/>
            <p:nvPr/>
          </p:nvSpPr>
          <p:spPr>
            <a:xfrm>
              <a:off x="609600" y="990600"/>
              <a:ext cx="2971800" cy="1284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descr="O:\DS_SC\Partner Store Program\PS Agreement\Morning Star Travel Service Limited\MS logo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147552"/>
              <a:ext cx="2667000" cy="1056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1060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700" y="0"/>
            <a:ext cx="9144000" cy="68580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6" name="Rectangle 5"/>
          <p:cNvSpPr/>
          <p:nvPr/>
        </p:nvSpPr>
        <p:spPr>
          <a:xfrm>
            <a:off x="381000" y="2209800"/>
            <a:ext cx="8382000" cy="4401205"/>
          </a:xfrm>
          <a:prstGeom prst="rect">
            <a:avLst/>
          </a:prstGeom>
          <a:noFill/>
          <a:ln>
            <a:noFill/>
          </a:ln>
        </p:spPr>
        <p:txBody>
          <a:bodyPr wrap="square">
            <a:spAutoFit/>
          </a:bodyPr>
          <a:lstStyle/>
          <a:p>
            <a:pPr algn="ctr"/>
            <a:r>
              <a:rPr lang="zh-TW" altLang="en-US"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購物</a:t>
            </a:r>
            <a:r>
              <a:rPr lang="zh-TW" altLang="en-US" sz="6000" dirty="0">
                <a:solidFill>
                  <a:prstClr val="white"/>
                </a:solidFill>
                <a:latin typeface="Arial" panose="020B0604020202020204" pitchFamily="34" charset="0"/>
                <a:ea typeface="華康儷中黑" panose="020B0509000000000000" pitchFamily="49" charset="-120"/>
                <a:cs typeface="Arial" panose="020B0604020202020204" pitchFamily="34" charset="0"/>
              </a:rPr>
              <a:t>年金獎賞庫</a:t>
            </a:r>
            <a:r>
              <a:rPr lang="zh-TW" altLang="en-US"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計劃</a:t>
            </a:r>
            <a:endPar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Shopping Annuity Bonus Pool</a:t>
            </a:r>
            <a:endParaRPr lang="en-US" altLang="zh-TW" sz="6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HK" sz="5000" b="1" dirty="0" smtClean="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 </a:t>
            </a:r>
            <a:endParaRPr lang="zh-HK" altLang="en-US" sz="5000" b="1" dirty="0" smtClean="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endParaRPr>
          </a:p>
          <a:p>
            <a:pPr algn="ctr"/>
            <a:r>
              <a:rPr lang="en-US" sz="5000" b="1" dirty="0" smtClean="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rPr>
              <a:t> </a:t>
            </a:r>
            <a:endParaRPr lang="en-MY" sz="5000" b="1" dirty="0">
              <a:ln>
                <a:solidFill>
                  <a:srgbClr val="00B0F0"/>
                </a:solidFill>
              </a:ln>
              <a:solidFill>
                <a:srgbClr val="00B0F0"/>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11051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71600"/>
            <a:ext cx="9144000" cy="41148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prstClr val="white"/>
              </a:solidFill>
              <a:latin typeface="華康儷中黑" panose="020B0509000000000000" pitchFamily="49" charset="-120"/>
              <a:ea typeface="華康儷中黑" panose="020B0509000000000000" pitchFamily="49" charset="-120"/>
              <a:cs typeface="Arial" pitchFamily="34" charset="0"/>
            </a:endParaRPr>
          </a:p>
        </p:txBody>
      </p:sp>
      <p:sp>
        <p:nvSpPr>
          <p:cNvPr id="2" name="Rectangle 1"/>
          <p:cNvSpPr/>
          <p:nvPr/>
        </p:nvSpPr>
        <p:spPr>
          <a:xfrm>
            <a:off x="457200" y="1600200"/>
            <a:ext cx="7772400" cy="3785652"/>
          </a:xfrm>
          <a:prstGeom prst="rect">
            <a:avLst/>
          </a:prstGeom>
        </p:spPr>
        <p:txBody>
          <a:bodyPr wrap="square">
            <a:spAutoFit/>
          </a:bodyPr>
          <a:lstStyle/>
          <a:p>
            <a:pPr marL="914400" lvl="1" indent="-457200">
              <a:buFont typeface="Arial" panose="020B0604020202020204" pitchFamily="34" charset="0"/>
              <a:buChar char="•"/>
            </a:pPr>
            <a:r>
              <a:rPr lang="zh-TW" altLang="en-US"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取代</a:t>
            </a:r>
            <a:r>
              <a:rPr lang="en-US" altLang="zh-TW"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IBV</a:t>
            </a:r>
            <a:r>
              <a:rPr lang="zh-TW" altLang="en-US"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宣傳獎賞</a:t>
            </a:r>
            <a:r>
              <a:rPr lang="zh-TW" altLang="en-US"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庫</a:t>
            </a:r>
            <a:endPar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914400" lvl="1" indent="-457200">
              <a:buFont typeface="Arial" panose="020B0604020202020204" pitchFamily="34" charset="0"/>
              <a:buChar char="•"/>
            </a:pPr>
            <a:r>
              <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Replace the IBV Bonus Pool</a:t>
            </a:r>
          </a:p>
          <a:p>
            <a:pPr marL="1371600" lvl="2" indent="-457200">
              <a:buFont typeface="Arial" panose="020B0604020202020204" pitchFamily="34" charset="0"/>
              <a:buChar char="•"/>
            </a:pPr>
            <a:endParaRPr lang="en-US" altLang="zh-TW" sz="3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914400" lvl="1" indent="-457200">
              <a:buFont typeface="Arial" panose="020B0604020202020204" pitchFamily="34" charset="0"/>
              <a:buChar char="•"/>
            </a:pPr>
            <a:r>
              <a:rPr lang="zh-TW" altLang="en-US"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激勵創造</a:t>
            </a:r>
            <a:r>
              <a:rPr lang="zh-TW" altLang="en-US"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自己的購物年金，並同時幫助組織內的夥伴</a:t>
            </a:r>
            <a:r>
              <a:rPr lang="zh-TW" altLang="en-US"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達標</a:t>
            </a:r>
            <a:endPar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914400" lvl="1" indent="-457200">
              <a:buFont typeface="Arial" panose="020B0604020202020204" pitchFamily="34" charset="0"/>
              <a:buChar char="•"/>
            </a:pPr>
            <a:r>
              <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Encourage to create own Shopping Annuity and help partners to achieve the same</a:t>
            </a:r>
            <a:endParaRPr lang="en-US" altLang="zh-TW" sz="3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2122955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sp>
        <p:nvSpPr>
          <p:cNvPr id="10" name="Rectangle 9"/>
          <p:cNvSpPr/>
          <p:nvPr/>
        </p:nvSpPr>
        <p:spPr>
          <a:xfrm rot="18900000">
            <a:off x="3364385" y="-5801419"/>
            <a:ext cx="10017930" cy="11559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pic>
        <p:nvPicPr>
          <p:cNvPr id="3075" name="Picture 3" descr="C:\Users\ShinG\Desktop\AutoShip.jpg"/>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r="43036" b="75884"/>
          <a:stretch/>
        </p:blipFill>
        <p:spPr bwMode="auto">
          <a:xfrm>
            <a:off x="108857" y="1600200"/>
            <a:ext cx="3472543" cy="1104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hinG\Desktop\AutoShip.jpg"/>
          <p:cNvPicPr>
            <a:picLocks noChangeAspect="1" noChangeArrowheads="1"/>
          </p:cNvPicPr>
          <p:nvPr/>
        </p:nvPicPr>
        <p:blipFill rotWithShape="1">
          <a:blip r:embed="rId2">
            <a:extLst>
              <a:ext uri="{28A0092B-C50C-407E-A947-70E740481C1C}">
                <a14:useLocalDpi xmlns:a14="http://schemas.microsoft.com/office/drawing/2010/main" val="0"/>
              </a:ext>
            </a:extLst>
          </a:blip>
          <a:srcRect l="58750" b="27294"/>
          <a:stretch/>
        </p:blipFill>
        <p:spPr bwMode="auto">
          <a:xfrm>
            <a:off x="299357" y="3962400"/>
            <a:ext cx="1926771" cy="25523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ShinG\Desktop\4t_truck_white_bg.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4100" y="3327975"/>
            <a:ext cx="4069954" cy="292042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5410200" y="2391627"/>
            <a:ext cx="3962400" cy="1973617"/>
          </a:xfrm>
          <a:prstGeom prst="rect">
            <a:avLst/>
          </a:prstGeom>
        </p:spPr>
        <p:txBody>
          <a:bodyPr vert="horz" lIns="91440" tIns="45720" rIns="91440" bIns="45720" rtlCol="0">
            <a:normAutofit/>
          </a:bodyPr>
          <a:lstStyle>
            <a:lvl1pPr indent="0" algn="ctr">
              <a:spcBef>
                <a:spcPct val="20000"/>
              </a:spcBef>
              <a:buFont typeface="Arial" panose="020B0604020202020204" pitchFamily="34" charset="0"/>
              <a:buNone/>
              <a:defRPr sz="3200">
                <a:latin typeface="Arial" panose="020B0604020202020204" pitchFamily="34" charset="0"/>
                <a:ea typeface="華康儷中黑" panose="020B0509000000000000" pitchFamily="49" charset="-120"/>
                <a:cs typeface="Arial" panose="020B0604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TW" altLang="en-US" sz="2500" dirty="0">
                <a:solidFill>
                  <a:prstClr val="white">
                    <a:lumMod val="95000"/>
                  </a:prstClr>
                </a:solidFill>
              </a:rPr>
              <a:t>推廣優惠</a:t>
            </a:r>
            <a:r>
              <a:rPr lang="zh-TW" altLang="en-US" sz="2500" dirty="0" smtClean="0">
                <a:solidFill>
                  <a:prstClr val="white">
                    <a:lumMod val="95000"/>
                  </a:prstClr>
                </a:solidFill>
              </a:rPr>
              <a:t>券</a:t>
            </a:r>
            <a:endParaRPr lang="en-US" altLang="zh-TW" sz="2500" dirty="0" smtClean="0">
              <a:solidFill>
                <a:prstClr val="white">
                  <a:lumMod val="95000"/>
                </a:prstClr>
              </a:solidFill>
            </a:endParaRPr>
          </a:p>
          <a:p>
            <a:r>
              <a:rPr lang="en-US" altLang="zh-TW" sz="2500" dirty="0" smtClean="0">
                <a:solidFill>
                  <a:prstClr val="white">
                    <a:lumMod val="95000"/>
                  </a:prstClr>
                </a:solidFill>
              </a:rPr>
              <a:t>Coupons</a:t>
            </a:r>
            <a:endParaRPr lang="en-US" altLang="zh-TW" sz="2500" dirty="0">
              <a:solidFill>
                <a:prstClr val="white">
                  <a:lumMod val="95000"/>
                </a:prstClr>
              </a:solidFill>
            </a:endParaRPr>
          </a:p>
        </p:txBody>
      </p:sp>
      <p:sp>
        <p:nvSpPr>
          <p:cNvPr id="3" name="Content Placeholder 2"/>
          <p:cNvSpPr>
            <a:spLocks noGrp="1"/>
          </p:cNvSpPr>
          <p:nvPr>
            <p:ph idx="1"/>
          </p:nvPr>
        </p:nvSpPr>
        <p:spPr>
          <a:xfrm>
            <a:off x="-71663" y="2667000"/>
            <a:ext cx="2971800" cy="2697163"/>
          </a:xfrm>
        </p:spPr>
        <p:txBody>
          <a:bodyPr>
            <a:normAutofit/>
          </a:bodyPr>
          <a:lstStyle/>
          <a:p>
            <a:pPr marL="0" indent="0" algn="ctr">
              <a:buNone/>
            </a:pPr>
            <a:r>
              <a:rPr lang="zh-TW" altLang="en-US" sz="2500" dirty="0" smtClean="0">
                <a:solidFill>
                  <a:schemeClr val="tx1">
                    <a:lumMod val="65000"/>
                    <a:lumOff val="35000"/>
                  </a:schemeClr>
                </a:solidFill>
                <a:latin typeface="Arial" panose="020B0604020202020204" pitchFamily="34" charset="0"/>
                <a:ea typeface="華康儷中黑" panose="020B0509000000000000" pitchFamily="49" charset="-120"/>
                <a:cs typeface="Arial" panose="020B0604020202020204" pitchFamily="34" charset="0"/>
              </a:rPr>
              <a:t>自動送貨</a:t>
            </a:r>
            <a:endParaRPr lang="en-US" altLang="zh-TW" sz="2500" dirty="0" smtClean="0">
              <a:solidFill>
                <a:schemeClr val="tx1">
                  <a:lumMod val="65000"/>
                  <a:lumOff val="35000"/>
                </a:scheme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2" name="Rectangle 11"/>
          <p:cNvSpPr/>
          <p:nvPr/>
        </p:nvSpPr>
        <p:spPr>
          <a:xfrm>
            <a:off x="4191000" y="609600"/>
            <a:ext cx="44958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pic>
        <p:nvPicPr>
          <p:cNvPr id="3077" name="Picture 5" descr="C:\Users\ShinG\Desktop\coupon-graphic.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0" y="76200"/>
            <a:ext cx="5257800" cy="22316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3134509"/>
            <a:ext cx="3324680" cy="707886"/>
          </a:xfrm>
          <a:prstGeom prst="rect">
            <a:avLst/>
          </a:prstGeom>
        </p:spPr>
        <p:txBody>
          <a:bodyPr wrap="square">
            <a:spAutoFit/>
          </a:bodyPr>
          <a:lstStyle/>
          <a:p>
            <a:pPr algn="ctr"/>
            <a:r>
              <a:rPr lang="zh-TW" altLang="en-US" sz="2000" dirty="0">
                <a:solidFill>
                  <a:prstClr val="black">
                    <a:lumMod val="65000"/>
                    <a:lumOff val="35000"/>
                  </a:prstClr>
                </a:solidFill>
                <a:latin typeface="Arial" panose="020B0604020202020204" pitchFamily="34" charset="0"/>
                <a:ea typeface="華康儷中黑" panose="020B0509000000000000" pitchFamily="49" charset="-120"/>
                <a:cs typeface="Arial" panose="020B0604020202020204" pitchFamily="34" charset="0"/>
              </a:rPr>
              <a:t>高達</a:t>
            </a:r>
            <a:r>
              <a:rPr lang="en-US" altLang="zh-TW" sz="2000" dirty="0">
                <a:solidFill>
                  <a:prstClr val="black">
                    <a:lumMod val="65000"/>
                    <a:lumOff val="35000"/>
                  </a:prstClr>
                </a:solidFill>
                <a:latin typeface="Arial" panose="020B0604020202020204" pitchFamily="34" charset="0"/>
                <a:ea typeface="華康儷中黑" panose="020B0509000000000000" pitchFamily="49" charset="-120"/>
                <a:cs typeface="Arial" panose="020B0604020202020204" pitchFamily="34" charset="0"/>
              </a:rPr>
              <a:t>10%</a:t>
            </a:r>
            <a:r>
              <a:rPr lang="zh-TW" altLang="en-US" sz="2000" dirty="0">
                <a:solidFill>
                  <a:prstClr val="black">
                    <a:lumMod val="65000"/>
                    <a:lumOff val="35000"/>
                  </a:prstClr>
                </a:solidFill>
                <a:latin typeface="Arial" panose="020B0604020202020204" pitchFamily="34" charset="0"/>
                <a:ea typeface="華康儷中黑" panose="020B0509000000000000" pitchFamily="49" charset="-120"/>
                <a:cs typeface="Arial" panose="020B0604020202020204" pitchFamily="34" charset="0"/>
              </a:rPr>
              <a:t>折</a:t>
            </a:r>
            <a:r>
              <a:rPr lang="zh-TW" altLang="en-US" sz="2000" dirty="0" smtClean="0">
                <a:solidFill>
                  <a:prstClr val="black">
                    <a:lumMod val="65000"/>
                    <a:lumOff val="35000"/>
                  </a:prstClr>
                </a:solidFill>
                <a:latin typeface="Arial" panose="020B0604020202020204" pitchFamily="34" charset="0"/>
                <a:ea typeface="華康儷中黑" panose="020B0509000000000000" pitchFamily="49" charset="-120"/>
                <a:cs typeface="Arial" panose="020B0604020202020204" pitchFamily="34" charset="0"/>
              </a:rPr>
              <a:t>扣</a:t>
            </a:r>
            <a:endParaRPr lang="en-US" altLang="zh-TW" sz="2000" dirty="0" smtClean="0">
              <a:solidFill>
                <a:prstClr val="black">
                  <a:lumMod val="65000"/>
                  <a:lumOff val="35000"/>
                </a:prstClr>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TW" sz="2000" dirty="0" smtClean="0">
                <a:solidFill>
                  <a:prstClr val="black">
                    <a:lumMod val="65000"/>
                    <a:lumOff val="35000"/>
                  </a:prstClr>
                </a:solidFill>
                <a:latin typeface="Arial" panose="020B0604020202020204" pitchFamily="34" charset="0"/>
                <a:ea typeface="華康儷中黑" panose="020B0509000000000000" pitchFamily="49" charset="-120"/>
                <a:cs typeface="Arial" panose="020B0604020202020204" pitchFamily="34" charset="0"/>
              </a:rPr>
              <a:t>Up to 10% off</a:t>
            </a:r>
            <a:endParaRPr lang="en-US" altLang="zh-TW" sz="2000" dirty="0">
              <a:solidFill>
                <a:prstClr val="black">
                  <a:lumMod val="65000"/>
                  <a:lumOff val="35000"/>
                </a:prst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4" name="Rectangle 13"/>
          <p:cNvSpPr/>
          <p:nvPr/>
        </p:nvSpPr>
        <p:spPr>
          <a:xfrm>
            <a:off x="6324600" y="3405426"/>
            <a:ext cx="2123338" cy="861774"/>
          </a:xfrm>
          <a:prstGeom prst="rect">
            <a:avLst/>
          </a:prstGeom>
        </p:spPr>
        <p:txBody>
          <a:bodyPr wrap="none">
            <a:spAutoFit/>
          </a:bodyPr>
          <a:lstStyle/>
          <a:p>
            <a:r>
              <a:rPr lang="zh-TW" altLang="en-US" sz="2500" dirty="0">
                <a:solidFill>
                  <a:prstClr val="white">
                    <a:lumMod val="95000"/>
                  </a:prstClr>
                </a:solidFill>
                <a:latin typeface="Arial" panose="020B0604020202020204" pitchFamily="34" charset="0"/>
                <a:ea typeface="華康儷中黑" panose="020B0509000000000000" pitchFamily="49" charset="-120"/>
                <a:cs typeface="Arial" panose="020B0604020202020204" pitchFamily="34" charset="0"/>
              </a:rPr>
              <a:t>高達</a:t>
            </a:r>
            <a:r>
              <a:rPr lang="en-US" altLang="zh-TW" sz="2500" dirty="0">
                <a:solidFill>
                  <a:prstClr val="white">
                    <a:lumMod val="95000"/>
                  </a:prstClr>
                </a:solidFill>
                <a:latin typeface="Arial" panose="020B0604020202020204" pitchFamily="34" charset="0"/>
                <a:ea typeface="華康儷中黑" panose="020B0509000000000000" pitchFamily="49" charset="-120"/>
                <a:cs typeface="Arial" panose="020B0604020202020204" pitchFamily="34" charset="0"/>
              </a:rPr>
              <a:t>10%</a:t>
            </a:r>
            <a:r>
              <a:rPr lang="zh-TW" altLang="en-US" sz="2500" dirty="0">
                <a:solidFill>
                  <a:prstClr val="white">
                    <a:lumMod val="95000"/>
                  </a:prstClr>
                </a:solidFill>
                <a:latin typeface="Arial" panose="020B0604020202020204" pitchFamily="34" charset="0"/>
                <a:ea typeface="華康儷中黑" panose="020B0509000000000000" pitchFamily="49" charset="-120"/>
                <a:cs typeface="Arial" panose="020B0604020202020204" pitchFamily="34" charset="0"/>
              </a:rPr>
              <a:t>折</a:t>
            </a:r>
            <a:r>
              <a:rPr lang="zh-TW" altLang="en-US" sz="2500" dirty="0" smtClean="0">
                <a:solidFill>
                  <a:prstClr val="white">
                    <a:lumMod val="95000"/>
                  </a:prstClr>
                </a:solidFill>
                <a:latin typeface="Arial" panose="020B0604020202020204" pitchFamily="34" charset="0"/>
                <a:ea typeface="華康儷中黑" panose="020B0509000000000000" pitchFamily="49" charset="-120"/>
                <a:cs typeface="Arial" panose="020B0604020202020204" pitchFamily="34" charset="0"/>
              </a:rPr>
              <a:t>扣</a:t>
            </a:r>
            <a:endParaRPr lang="en-US" altLang="zh-TW" sz="2500" dirty="0" smtClean="0">
              <a:solidFill>
                <a:prstClr val="white">
                  <a:lumMod val="95000"/>
                </a:prstClr>
              </a:solidFill>
              <a:latin typeface="Arial" panose="020B0604020202020204" pitchFamily="34" charset="0"/>
              <a:ea typeface="華康儷中黑" panose="020B0509000000000000" pitchFamily="49" charset="-120"/>
              <a:cs typeface="Arial" panose="020B0604020202020204" pitchFamily="34" charset="0"/>
            </a:endParaRPr>
          </a:p>
          <a:p>
            <a:r>
              <a:rPr lang="en-US" altLang="zh-HK" sz="2500" dirty="0" smtClean="0">
                <a:solidFill>
                  <a:prstClr val="white">
                    <a:lumMod val="95000"/>
                  </a:prstClr>
                </a:solidFill>
                <a:latin typeface="Arial" panose="020B0604020202020204" pitchFamily="34" charset="0"/>
                <a:ea typeface="華康儷中黑" panose="020B0509000000000000" pitchFamily="49" charset="-120"/>
                <a:cs typeface="Arial" panose="020B0604020202020204" pitchFamily="34" charset="0"/>
              </a:rPr>
              <a:t>Up to 10% off</a:t>
            </a:r>
            <a:endParaRPr lang="en-US" altLang="zh-HK" sz="2500" dirty="0">
              <a:solidFill>
                <a:prstClr val="white">
                  <a:lumMod val="95000"/>
                </a:prst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7" name="Title 1"/>
          <p:cNvSpPr>
            <a:spLocks noGrp="1"/>
          </p:cNvSpPr>
          <p:nvPr>
            <p:ph type="title"/>
          </p:nvPr>
        </p:nvSpPr>
        <p:spPr>
          <a:xfrm>
            <a:off x="457200" y="274638"/>
            <a:ext cx="8229600" cy="1143000"/>
          </a:xfrm>
        </p:spPr>
        <p:txBody>
          <a:bodyPr/>
          <a:lstStyle/>
          <a:p>
            <a:endParaRPr lang="zh-HK" altLang="en-US"/>
          </a:p>
        </p:txBody>
      </p:sp>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 t="45312" r="68446" b="38928"/>
          <a:stretch/>
        </p:blipFill>
        <p:spPr bwMode="auto">
          <a:xfrm>
            <a:off x="299357" y="2486633"/>
            <a:ext cx="5791200" cy="23139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62000" y="4038600"/>
            <a:ext cx="2286000" cy="461665"/>
          </a:xfrm>
          <a:prstGeom prst="rect">
            <a:avLst/>
          </a:prstGeom>
          <a:noFill/>
        </p:spPr>
        <p:txBody>
          <a:bodyPr wrap="square" rtlCol="0">
            <a:spAutoFit/>
          </a:bodyPr>
          <a:lstStyle/>
          <a:p>
            <a:r>
              <a:rPr lang="en-US" altLang="zh-HK" sz="2400" dirty="0" smtClean="0">
                <a:solidFill>
                  <a:prstClr val="black"/>
                </a:solidFill>
              </a:rPr>
              <a:t>10%Discount</a:t>
            </a:r>
            <a:endParaRPr lang="zh-HK" altLang="en-US" sz="2400" dirty="0">
              <a:solidFill>
                <a:prstClr val="black"/>
              </a:solidFill>
            </a:endParaRPr>
          </a:p>
        </p:txBody>
      </p:sp>
      <p:sp>
        <p:nvSpPr>
          <p:cNvPr id="21" name="Rectangle 20"/>
          <p:cNvSpPr/>
          <p:nvPr/>
        </p:nvSpPr>
        <p:spPr>
          <a:xfrm>
            <a:off x="858156" y="4090515"/>
            <a:ext cx="1643744" cy="383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pic>
        <p:nvPicPr>
          <p:cNvPr id="22" name="Picture 3" descr="C:\Users\ShinG\Desktop\pointing-finger-yioeend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00000">
            <a:off x="6356904" y="5036692"/>
            <a:ext cx="673330" cy="583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69754" r="78876" b="19941"/>
          <a:stretch/>
        </p:blipFill>
        <p:spPr bwMode="auto">
          <a:xfrm>
            <a:off x="390293" y="4572000"/>
            <a:ext cx="3876907" cy="15129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74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1+#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1000"/>
                                        <p:tgtEl>
                                          <p:spTgt spid="3077"/>
                                        </p:tgtEl>
                                      </p:cBhvr>
                                    </p:animEffect>
                                    <p:anim calcmode="lin" valueType="num">
                                      <p:cBhvr>
                                        <p:cTn id="23" dur="1000" fill="hold"/>
                                        <p:tgtEl>
                                          <p:spTgt spid="3077"/>
                                        </p:tgtEl>
                                        <p:attrNameLst>
                                          <p:attrName>ppt_x</p:attrName>
                                        </p:attrNameLst>
                                      </p:cBhvr>
                                      <p:tavLst>
                                        <p:tav tm="0">
                                          <p:val>
                                            <p:strVal val="#ppt_x"/>
                                          </p:val>
                                        </p:tav>
                                        <p:tav tm="100000">
                                          <p:val>
                                            <p:strVal val="#ppt_x"/>
                                          </p:val>
                                        </p:tav>
                                      </p:tavLst>
                                    </p:anim>
                                    <p:anim calcmode="lin" valueType="num">
                                      <p:cBhvr>
                                        <p:cTn id="24" dur="1000" fill="hold"/>
                                        <p:tgtEl>
                                          <p:spTgt spid="307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grpId="1" nodeType="clickEffect">
                                  <p:stCondLst>
                                    <p:cond delay="0"/>
                                  </p:stCondLst>
                                  <p:childTnLst>
                                    <p:animEffect transition="out" filter="fade">
                                      <p:cBhvr>
                                        <p:cTn id="39" dur="1000"/>
                                        <p:tgtEl>
                                          <p:spTgt spid="13"/>
                                        </p:tgtEl>
                                      </p:cBhvr>
                                    </p:animEffect>
                                    <p:anim calcmode="lin" valueType="num">
                                      <p:cBhvr>
                                        <p:cTn id="40" dur="1000"/>
                                        <p:tgtEl>
                                          <p:spTgt spid="13"/>
                                        </p:tgtEl>
                                        <p:attrNameLst>
                                          <p:attrName>ppt_x</p:attrName>
                                        </p:attrNameLst>
                                      </p:cBhvr>
                                      <p:tavLst>
                                        <p:tav tm="0">
                                          <p:val>
                                            <p:strVal val="ppt_x"/>
                                          </p:val>
                                        </p:tav>
                                        <p:tav tm="100000">
                                          <p:val>
                                            <p:strVal val="ppt_x"/>
                                          </p:val>
                                        </p:tav>
                                      </p:tavLst>
                                    </p:anim>
                                    <p:anim calcmode="lin" valueType="num">
                                      <p:cBhvr>
                                        <p:cTn id="41" dur="1000"/>
                                        <p:tgtEl>
                                          <p:spTgt spid="13"/>
                                        </p:tgtEl>
                                        <p:attrNameLst>
                                          <p:attrName>ppt_y</p:attrName>
                                        </p:attrNameLst>
                                      </p:cBhvr>
                                      <p:tavLst>
                                        <p:tav tm="0">
                                          <p:val>
                                            <p:strVal val="ppt_y"/>
                                          </p:val>
                                        </p:tav>
                                        <p:tav tm="100000">
                                          <p:val>
                                            <p:strVal val="ppt_y+.1"/>
                                          </p:val>
                                        </p:tav>
                                      </p:tavLst>
                                    </p:anim>
                                    <p:set>
                                      <p:cBhvr>
                                        <p:cTn id="42" dur="1" fill="hold">
                                          <p:stCondLst>
                                            <p:cond delay="999"/>
                                          </p:stCondLst>
                                        </p:cTn>
                                        <p:tgtEl>
                                          <p:spTgt spid="13"/>
                                        </p:tgtEl>
                                        <p:attrNameLst>
                                          <p:attrName>style.visibility</p:attrName>
                                        </p:attrNameLst>
                                      </p:cBhvr>
                                      <p:to>
                                        <p:strVal val="hidden"/>
                                      </p:to>
                                    </p:set>
                                  </p:childTnLst>
                                </p:cTn>
                              </p:par>
                              <p:par>
                                <p:cTn id="43" presetID="42" presetClass="exit" presetSubtype="0" fill="hold" nodeType="withEffect">
                                  <p:stCondLst>
                                    <p:cond delay="0"/>
                                  </p:stCondLst>
                                  <p:childTnLst>
                                    <p:animEffect transition="out" filter="fade">
                                      <p:cBhvr>
                                        <p:cTn id="44" dur="1000"/>
                                        <p:tgtEl>
                                          <p:spTgt spid="3074"/>
                                        </p:tgtEl>
                                      </p:cBhvr>
                                    </p:animEffect>
                                    <p:anim calcmode="lin" valueType="num">
                                      <p:cBhvr>
                                        <p:cTn id="45" dur="1000"/>
                                        <p:tgtEl>
                                          <p:spTgt spid="3074"/>
                                        </p:tgtEl>
                                        <p:attrNameLst>
                                          <p:attrName>ppt_x</p:attrName>
                                        </p:attrNameLst>
                                      </p:cBhvr>
                                      <p:tavLst>
                                        <p:tav tm="0">
                                          <p:val>
                                            <p:strVal val="ppt_x"/>
                                          </p:val>
                                        </p:tav>
                                        <p:tav tm="100000">
                                          <p:val>
                                            <p:strVal val="ppt_x"/>
                                          </p:val>
                                        </p:tav>
                                      </p:tavLst>
                                    </p:anim>
                                    <p:anim calcmode="lin" valueType="num">
                                      <p:cBhvr>
                                        <p:cTn id="46" dur="1000"/>
                                        <p:tgtEl>
                                          <p:spTgt spid="3074"/>
                                        </p:tgtEl>
                                        <p:attrNameLst>
                                          <p:attrName>ppt_y</p:attrName>
                                        </p:attrNameLst>
                                      </p:cBhvr>
                                      <p:tavLst>
                                        <p:tav tm="0">
                                          <p:val>
                                            <p:strVal val="ppt_y"/>
                                          </p:val>
                                        </p:tav>
                                        <p:tav tm="100000">
                                          <p:val>
                                            <p:strVal val="ppt_y+.1"/>
                                          </p:val>
                                        </p:tav>
                                      </p:tavLst>
                                    </p:anim>
                                    <p:set>
                                      <p:cBhvr>
                                        <p:cTn id="47" dur="1" fill="hold">
                                          <p:stCondLst>
                                            <p:cond delay="999"/>
                                          </p:stCondLst>
                                        </p:cTn>
                                        <p:tgtEl>
                                          <p:spTgt spid="3074"/>
                                        </p:tgtEl>
                                        <p:attrNameLst>
                                          <p:attrName>style.visibility</p:attrName>
                                        </p:attrNameLst>
                                      </p:cBhvr>
                                      <p:to>
                                        <p:strVal val="hidden"/>
                                      </p:to>
                                    </p:set>
                                  </p:childTnLst>
                                </p:cTn>
                              </p:par>
                              <p:par>
                                <p:cTn id="48" presetID="42"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par>
                                <p:cTn id="53" presetID="42" presetClass="exit" presetSubtype="0" fill="hold" grpId="0" nodeType="withEffect">
                                  <p:stCondLst>
                                    <p:cond delay="0"/>
                                  </p:stCondLst>
                                  <p:childTnLst>
                                    <p:animEffect transition="out" filter="fade">
                                      <p:cBhvr>
                                        <p:cTn id="54" dur="1000"/>
                                        <p:tgtEl>
                                          <p:spTgt spid="3">
                                            <p:txEl>
                                              <p:pRg st="0" end="0"/>
                                            </p:txEl>
                                          </p:spTgt>
                                        </p:tgtEl>
                                      </p:cBhvr>
                                    </p:animEffect>
                                    <p:anim calcmode="lin" valueType="num">
                                      <p:cBhvr>
                                        <p:cTn id="55"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56" dur="1000"/>
                                        <p:tgtEl>
                                          <p:spTgt spid="3">
                                            <p:txEl>
                                              <p:pRg st="0" end="0"/>
                                            </p:txEl>
                                          </p:spTgt>
                                        </p:tgtEl>
                                        <p:attrNameLst>
                                          <p:attrName>ppt_y</p:attrName>
                                        </p:attrNameLst>
                                      </p:cBhvr>
                                      <p:tavLst>
                                        <p:tav tm="0">
                                          <p:val>
                                            <p:strVal val="ppt_y"/>
                                          </p:val>
                                        </p:tav>
                                        <p:tav tm="100000">
                                          <p:val>
                                            <p:strVal val="ppt_y+.1"/>
                                          </p:val>
                                        </p:tav>
                                      </p:tavLst>
                                    </p:anim>
                                    <p:set>
                                      <p:cBhvr>
                                        <p:cTn id="57" dur="1" fill="hold">
                                          <p:stCondLst>
                                            <p:cond delay="999"/>
                                          </p:stCondLst>
                                        </p:cTn>
                                        <p:tgtEl>
                                          <p:spTgt spid="3">
                                            <p:txEl>
                                              <p:pRg st="0" end="0"/>
                                            </p:txEl>
                                          </p:spTgt>
                                        </p:tgtEl>
                                        <p:attrNameLst>
                                          <p:attrName>style.visibility</p:attrName>
                                        </p:attrNameLst>
                                      </p:cBhvr>
                                      <p:to>
                                        <p:strVal val="hidden"/>
                                      </p:to>
                                    </p:set>
                                  </p:childTnLst>
                                </p:cTn>
                              </p:par>
                              <p:par>
                                <p:cTn id="58" presetID="42" presetClass="exit" presetSubtype="0" fill="hold" nodeType="withEffect">
                                  <p:stCondLst>
                                    <p:cond delay="0"/>
                                  </p:stCondLst>
                                  <p:childTnLst>
                                    <p:animEffect transition="out" filter="fade">
                                      <p:cBhvr>
                                        <p:cTn id="59" dur="1000"/>
                                        <p:tgtEl>
                                          <p:spTgt spid="3075"/>
                                        </p:tgtEl>
                                      </p:cBhvr>
                                    </p:animEffect>
                                    <p:anim calcmode="lin" valueType="num">
                                      <p:cBhvr>
                                        <p:cTn id="60" dur="1000"/>
                                        <p:tgtEl>
                                          <p:spTgt spid="3075"/>
                                        </p:tgtEl>
                                        <p:attrNameLst>
                                          <p:attrName>ppt_x</p:attrName>
                                        </p:attrNameLst>
                                      </p:cBhvr>
                                      <p:tavLst>
                                        <p:tav tm="0">
                                          <p:val>
                                            <p:strVal val="ppt_x"/>
                                          </p:val>
                                        </p:tav>
                                        <p:tav tm="100000">
                                          <p:val>
                                            <p:strVal val="ppt_x"/>
                                          </p:val>
                                        </p:tav>
                                      </p:tavLst>
                                    </p:anim>
                                    <p:anim calcmode="lin" valueType="num">
                                      <p:cBhvr>
                                        <p:cTn id="61" dur="1000"/>
                                        <p:tgtEl>
                                          <p:spTgt spid="3075"/>
                                        </p:tgtEl>
                                        <p:attrNameLst>
                                          <p:attrName>ppt_y</p:attrName>
                                        </p:attrNameLst>
                                      </p:cBhvr>
                                      <p:tavLst>
                                        <p:tav tm="0">
                                          <p:val>
                                            <p:strVal val="ppt_y"/>
                                          </p:val>
                                        </p:tav>
                                        <p:tav tm="100000">
                                          <p:val>
                                            <p:strVal val="ppt_y+.1"/>
                                          </p:val>
                                        </p:tav>
                                      </p:tavLst>
                                    </p:anim>
                                    <p:set>
                                      <p:cBhvr>
                                        <p:cTn id="62" dur="1" fill="hold">
                                          <p:stCondLst>
                                            <p:cond delay="999"/>
                                          </p:stCondLst>
                                        </p:cTn>
                                        <p:tgtEl>
                                          <p:spTgt spid="3075"/>
                                        </p:tgtEl>
                                        <p:attrNameLst>
                                          <p:attrName>style.visibility</p:attrName>
                                        </p:attrNameLst>
                                      </p:cBhvr>
                                      <p:to>
                                        <p:strVal val="hidden"/>
                                      </p:to>
                                    </p:set>
                                  </p:childTnLst>
                                </p:cTn>
                              </p:par>
                            </p:childTnLst>
                          </p:cTn>
                        </p:par>
                        <p:par>
                          <p:cTn id="63" fill="hold">
                            <p:stCondLst>
                              <p:cond delay="1000"/>
                            </p:stCondLst>
                            <p:childTnLst>
                              <p:par>
                                <p:cTn id="64" presetID="42" presetClass="entr" presetSubtype="0" fill="hold" nodeType="afterEffect">
                                  <p:stCondLst>
                                    <p:cond delay="5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50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1000"/>
                                        <p:tgtEl>
                                          <p:spTgt spid="24"/>
                                        </p:tgtEl>
                                      </p:cBhvr>
                                    </p:animEffect>
                                    <p:anim calcmode="lin" valueType="num">
                                      <p:cBhvr>
                                        <p:cTn id="77" dur="1000" fill="hold"/>
                                        <p:tgtEl>
                                          <p:spTgt spid="24"/>
                                        </p:tgtEl>
                                        <p:attrNameLst>
                                          <p:attrName>ppt_x</p:attrName>
                                        </p:attrNameLst>
                                      </p:cBhvr>
                                      <p:tavLst>
                                        <p:tav tm="0">
                                          <p:val>
                                            <p:strVal val="#ppt_x"/>
                                          </p:val>
                                        </p:tav>
                                        <p:tav tm="100000">
                                          <p:val>
                                            <p:strVal val="#ppt_x"/>
                                          </p:val>
                                        </p:tav>
                                      </p:tavLst>
                                    </p:anim>
                                    <p:anim calcmode="lin" valueType="num">
                                      <p:cBhvr>
                                        <p:cTn id="78" dur="1000" fill="hold"/>
                                        <p:tgtEl>
                                          <p:spTgt spid="24"/>
                                        </p:tgtEl>
                                        <p:attrNameLst>
                                          <p:attrName>ppt_y</p:attrName>
                                        </p:attrNameLst>
                                      </p:cBhvr>
                                      <p:tavLst>
                                        <p:tav tm="0">
                                          <p:val>
                                            <p:strVal val="#ppt_y+.1"/>
                                          </p:val>
                                        </p:tav>
                                        <p:tav tm="100000">
                                          <p:val>
                                            <p:strVal val="#ppt_y"/>
                                          </p:val>
                                        </p:tav>
                                      </p:tavLst>
                                    </p:anim>
                                  </p:childTnLst>
                                </p:cTn>
                              </p:par>
                              <p:par>
                                <p:cTn id="79" presetID="42" presetClass="entr" presetSubtype="0" fill="hold" grpId="1" nodeType="withEffect">
                                  <p:stCondLst>
                                    <p:cond delay="50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50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1000"/>
                                        <p:tgtEl>
                                          <p:spTgt spid="20"/>
                                        </p:tgtEl>
                                      </p:cBhvr>
                                    </p:animEffect>
                                    <p:anim calcmode="lin" valueType="num">
                                      <p:cBhvr>
                                        <p:cTn id="87" dur="1000" fill="hold"/>
                                        <p:tgtEl>
                                          <p:spTgt spid="20"/>
                                        </p:tgtEl>
                                        <p:attrNameLst>
                                          <p:attrName>ppt_x</p:attrName>
                                        </p:attrNameLst>
                                      </p:cBhvr>
                                      <p:tavLst>
                                        <p:tav tm="0">
                                          <p:val>
                                            <p:strVal val="#ppt_x"/>
                                          </p:val>
                                        </p:tav>
                                        <p:tav tm="100000">
                                          <p:val>
                                            <p:strVal val="#ppt_x"/>
                                          </p:val>
                                        </p:tav>
                                      </p:tavLst>
                                    </p:anim>
                                    <p:anim calcmode="lin" valueType="num">
                                      <p:cBhvr>
                                        <p:cTn id="88" dur="1000" fill="hold"/>
                                        <p:tgtEl>
                                          <p:spTgt spid="20"/>
                                        </p:tgtEl>
                                        <p:attrNameLst>
                                          <p:attrName>ppt_y</p:attrName>
                                        </p:attrNameLst>
                                      </p:cBhvr>
                                      <p:tavLst>
                                        <p:tav tm="0">
                                          <p:val>
                                            <p:strVal val="#ppt_y+.1"/>
                                          </p:val>
                                        </p:tav>
                                        <p:tav tm="100000">
                                          <p:val>
                                            <p:strVal val="#ppt_y"/>
                                          </p:val>
                                        </p:tav>
                                      </p:tavLst>
                                    </p:anim>
                                  </p:childTnLst>
                                </p:cTn>
                              </p:par>
                            </p:childTnLst>
                          </p:cTn>
                        </p:par>
                        <p:par>
                          <p:cTn id="89" fill="hold">
                            <p:stCondLst>
                              <p:cond delay="2500"/>
                            </p:stCondLst>
                            <p:childTnLst>
                              <p:par>
                                <p:cTn id="90" presetID="22" presetClass="exit" presetSubtype="8" fill="hold" grpId="0" nodeType="afterEffect">
                                  <p:stCondLst>
                                    <p:cond delay="0"/>
                                  </p:stCondLst>
                                  <p:childTnLst>
                                    <p:animEffect transition="out" filter="wipe(left)">
                                      <p:cBhvr>
                                        <p:cTn id="91" dur="2000"/>
                                        <p:tgtEl>
                                          <p:spTgt spid="21"/>
                                        </p:tgtEl>
                                      </p:cBhvr>
                                    </p:animEffect>
                                    <p:set>
                                      <p:cBhvr>
                                        <p:cTn id="92" dur="1" fill="hold">
                                          <p:stCondLst>
                                            <p:cond delay="1999"/>
                                          </p:stCondLst>
                                        </p:cTn>
                                        <p:tgtEl>
                                          <p:spTgt spid="21"/>
                                        </p:tgtEl>
                                        <p:attrNameLst>
                                          <p:attrName>style.visibility</p:attrName>
                                        </p:attrNameLst>
                                      </p:cBhvr>
                                      <p:to>
                                        <p:strVal val="hidden"/>
                                      </p:to>
                                    </p:set>
                                  </p:childTnLst>
                                </p:cTn>
                              </p:par>
                            </p:childTnLst>
                          </p:cTn>
                        </p:par>
                        <p:par>
                          <p:cTn id="93" fill="hold">
                            <p:stCondLst>
                              <p:cond delay="4500"/>
                            </p:stCondLst>
                            <p:childTnLst>
                              <p:par>
                                <p:cTn id="94" presetID="42" presetClass="path" presetSubtype="0" accel="50000" decel="50000" fill="hold" nodeType="afterEffect">
                                  <p:stCondLst>
                                    <p:cond delay="0"/>
                                  </p:stCondLst>
                                  <p:childTnLst>
                                    <p:animMotion origin="layout" path="M -4.44444E-6 -1.85185E-6 L -0.17361 -0.09907 " pathEditMode="relative" rAng="0" ptsTypes="AA">
                                      <p:cBhvr>
                                        <p:cTn id="95" dur="2000" fill="hold"/>
                                        <p:tgtEl>
                                          <p:spTgt spid="22"/>
                                        </p:tgtEl>
                                        <p:attrNameLst>
                                          <p:attrName>ppt_x</p:attrName>
                                          <p:attrName>ppt_y</p:attrName>
                                        </p:attrNameLst>
                                      </p:cBhvr>
                                      <p:rCtr x="-8681" y="-4954"/>
                                    </p:animMotion>
                                  </p:childTnLst>
                                </p:cTn>
                              </p:par>
                            </p:childTnLst>
                          </p:cTn>
                        </p:par>
                        <p:par>
                          <p:cTn id="96" fill="hold">
                            <p:stCondLst>
                              <p:cond delay="6500"/>
                            </p:stCondLst>
                            <p:childTnLst>
                              <p:par>
                                <p:cTn id="97" presetID="26" presetClass="emph" presetSubtype="0" repeatCount="2000" fill="hold" nodeType="afterEffect">
                                  <p:stCondLst>
                                    <p:cond delay="0"/>
                                  </p:stCondLst>
                                  <p:childTnLst>
                                    <p:animEffect transition="out" filter="fade">
                                      <p:cBhvr>
                                        <p:cTn id="98" dur="500" tmFilter="0, 0; .2, .5; .8, .5; 1, 0"/>
                                        <p:tgtEl>
                                          <p:spTgt spid="22"/>
                                        </p:tgtEl>
                                      </p:cBhvr>
                                    </p:animEffect>
                                    <p:animScale>
                                      <p:cBhvr>
                                        <p:cTn id="99"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3" grpId="0" build="p"/>
      <p:bldP spid="12" grpId="0" animBg="1"/>
      <p:bldP spid="13" grpId="0"/>
      <p:bldP spid="13" grpId="1"/>
      <p:bldP spid="14" grpId="0"/>
      <p:bldP spid="20" grpId="0"/>
      <p:bldP spid="21" grpId="0" animBg="1"/>
      <p:bldP spid="2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71600"/>
            <a:ext cx="9144000" cy="41148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2" name="Rectangle 1"/>
          <p:cNvSpPr/>
          <p:nvPr/>
        </p:nvSpPr>
        <p:spPr>
          <a:xfrm>
            <a:off x="457200" y="2399943"/>
            <a:ext cx="7772400" cy="2400657"/>
          </a:xfrm>
          <a:prstGeom prst="rect">
            <a:avLst/>
          </a:prstGeom>
        </p:spPr>
        <p:txBody>
          <a:bodyPr wrap="square">
            <a:spAutoFit/>
          </a:bodyPr>
          <a:lstStyle/>
          <a:p>
            <a:pPr marL="914400" lvl="1" indent="-457200">
              <a:buFont typeface="Arial" panose="020B0604020202020204" pitchFamily="34" charset="0"/>
              <a:buChar char="•"/>
            </a:pPr>
            <a:r>
              <a:rPr lang="zh-TW" altLang="en-US"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每季送出高達</a:t>
            </a:r>
            <a:r>
              <a:rPr lang="zh-TW" altLang="en-US"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二千萬的</a:t>
            </a:r>
            <a:r>
              <a:rPr lang="en-US" altLang="zh-HK"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BV</a:t>
            </a:r>
            <a:r>
              <a:rPr lang="zh-TW" altLang="en-US"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點數與一千萬的</a:t>
            </a:r>
            <a:r>
              <a:rPr lang="en-US" altLang="zh-HK"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IBV</a:t>
            </a:r>
            <a:r>
              <a:rPr lang="zh-TW" altLang="en-US"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點數</a:t>
            </a:r>
            <a:endPar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914400" lvl="1" indent="-457200">
              <a:buFont typeface="Arial" panose="020B0604020202020204" pitchFamily="34" charset="0"/>
              <a:buChar char="•"/>
            </a:pPr>
            <a:r>
              <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More than 20million BV and 10million IBV to be awarded quarterly</a:t>
            </a:r>
          </a:p>
          <a:p>
            <a:pPr marL="914400" lvl="1" indent="-457200">
              <a:buFont typeface="Arial" panose="020B0604020202020204" pitchFamily="34" charset="0"/>
              <a:buChar char="•"/>
            </a:pPr>
            <a:endParaRPr lang="en-US" altLang="zh-TW" sz="3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3065178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71600"/>
            <a:ext cx="9144000" cy="41148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2" name="Rectangle 1"/>
          <p:cNvSpPr/>
          <p:nvPr/>
        </p:nvSpPr>
        <p:spPr>
          <a:xfrm>
            <a:off x="457200" y="2514600"/>
            <a:ext cx="7772400" cy="2862322"/>
          </a:xfrm>
          <a:prstGeom prst="rect">
            <a:avLst/>
          </a:prstGeom>
        </p:spPr>
        <p:txBody>
          <a:bodyPr wrap="square">
            <a:spAutoFit/>
          </a:bodyPr>
          <a:lstStyle/>
          <a:p>
            <a:pPr lvl="1" algn="ctr"/>
            <a:r>
              <a:rPr lang="zh-TW" altLang="en-US"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如何達成？</a:t>
            </a:r>
            <a:endPar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lvl="1" algn="ctr"/>
            <a:r>
              <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How to achieve? </a:t>
            </a:r>
          </a:p>
          <a:p>
            <a:pPr marL="914400" lvl="1" indent="-457200" algn="ctr">
              <a:buFont typeface="Arial" panose="020B0604020202020204" pitchFamily="34" charset="0"/>
              <a:buChar char="•"/>
            </a:pPr>
            <a:endParaRPr lang="en-US" altLang="zh-TW" sz="6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6" name="Rectangle 5"/>
          <p:cNvSpPr/>
          <p:nvPr/>
        </p:nvSpPr>
        <p:spPr>
          <a:xfrm>
            <a:off x="457200" y="2459504"/>
            <a:ext cx="7772400" cy="1938992"/>
          </a:xfrm>
          <a:prstGeom prst="rect">
            <a:avLst/>
          </a:prstGeom>
        </p:spPr>
        <p:txBody>
          <a:bodyPr wrap="square">
            <a:spAutoFit/>
          </a:bodyPr>
          <a:lstStyle/>
          <a:p>
            <a:pPr lvl="1" algn="ctr"/>
            <a:r>
              <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4</a:t>
            </a:r>
            <a:r>
              <a:rPr lang="zh-TW" altLang="en-US"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個簡單步驟</a:t>
            </a:r>
            <a:endPar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lvl="1" algn="ctr"/>
            <a:r>
              <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4 simple steps</a:t>
            </a:r>
            <a:endParaRPr lang="en-US" altLang="zh-TW" sz="6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14978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71600"/>
            <a:ext cx="9144000" cy="41148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pic>
        <p:nvPicPr>
          <p:cNvPr id="7" name="Picture 6" descr="S_CH_r1.png"/>
          <p:cNvPicPr>
            <a:picLocks noChangeAspect="1"/>
          </p:cNvPicPr>
          <p:nvPr/>
        </p:nvPicPr>
        <p:blipFill>
          <a:blip r:embed="rId3" cstate="print"/>
          <a:stretch>
            <a:fillRect/>
          </a:stretch>
        </p:blipFill>
        <p:spPr>
          <a:xfrm>
            <a:off x="2590800" y="1524000"/>
            <a:ext cx="3810000" cy="3828238"/>
          </a:xfrm>
          <a:prstGeom prst="rect">
            <a:avLst/>
          </a:prstGeom>
        </p:spPr>
      </p:pic>
    </p:spTree>
    <p:extLst>
      <p:ext uri="{BB962C8B-B14F-4D97-AF65-F5344CB8AC3E}">
        <p14:creationId xmlns:p14="http://schemas.microsoft.com/office/powerpoint/2010/main" val="2864348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71600"/>
            <a:ext cx="9144000" cy="41148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2" name="Rectangle 1"/>
          <p:cNvSpPr/>
          <p:nvPr/>
        </p:nvSpPr>
        <p:spPr>
          <a:xfrm>
            <a:off x="457200" y="2713672"/>
            <a:ext cx="7772400" cy="1477328"/>
          </a:xfrm>
          <a:prstGeom prst="rect">
            <a:avLst/>
          </a:prstGeom>
        </p:spPr>
        <p:txBody>
          <a:bodyPr wrap="square">
            <a:spAutoFit/>
          </a:bodyPr>
          <a:lstStyle/>
          <a:p>
            <a:pPr lvl="1" algn="ctr"/>
            <a:r>
              <a:rPr lang="zh-TW" altLang="en-US"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達到</a:t>
            </a:r>
            <a:r>
              <a:rPr lang="zh-TW" altLang="en-US"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各項要求，可享額外</a:t>
            </a:r>
            <a:r>
              <a:rPr lang="en-US" altLang="zh-HK"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BV</a:t>
            </a:r>
            <a:r>
              <a:rPr lang="zh-TW" altLang="en-US"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及</a:t>
            </a:r>
            <a:r>
              <a:rPr lang="en-US" altLang="zh-HK"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IBV</a:t>
            </a:r>
            <a:r>
              <a:rPr lang="zh-TW" altLang="en-US"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獎勵</a:t>
            </a:r>
            <a:endParaRPr lang="en-US" altLang="zh-TW" sz="3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lvl="1" algn="ctr"/>
            <a:r>
              <a:rPr lang="en-US" altLang="zh-TW"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Achieve all requirements </a:t>
            </a:r>
            <a:endPar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lvl="1" algn="ctr"/>
            <a:r>
              <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to </a:t>
            </a:r>
            <a:r>
              <a:rPr lang="en-US" altLang="zh-TW" sz="3000" dirty="0">
                <a:solidFill>
                  <a:prstClr val="white"/>
                </a:solidFill>
                <a:latin typeface="Arial" panose="020B0604020202020204" pitchFamily="34" charset="0"/>
                <a:ea typeface="華康儷中黑" panose="020B0509000000000000" pitchFamily="49" charset="-120"/>
                <a:cs typeface="Arial" panose="020B0604020202020204" pitchFamily="34" charset="0"/>
              </a:rPr>
              <a:t>get extra BV &amp; </a:t>
            </a:r>
            <a:r>
              <a:rPr lang="en-US" altLang="zh-TW" sz="3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IBV</a:t>
            </a:r>
            <a:endParaRPr lang="en-US" altLang="zh-TW" sz="3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36440270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71600"/>
            <a:ext cx="9144000" cy="41148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2" name="Rectangle 1"/>
          <p:cNvSpPr/>
          <p:nvPr/>
        </p:nvSpPr>
        <p:spPr>
          <a:xfrm>
            <a:off x="533400" y="1550581"/>
            <a:ext cx="8077200" cy="3708708"/>
          </a:xfrm>
          <a:prstGeom prst="rect">
            <a:avLst/>
          </a:prstGeom>
        </p:spPr>
        <p:txBody>
          <a:bodyPr wrap="square">
            <a:spAutoFit/>
          </a:bodyPr>
          <a:lstStyle/>
          <a:p>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季度期間</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a:t>
            </a:r>
            <a:endPar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571500" indent="-571500">
              <a:buFont typeface="Arial" panose="020B0604020202020204" pitchFamily="34" charset="0"/>
              <a:buChar char="•"/>
            </a:pP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完</a:t>
            </a: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成「購物年金評量表」（即將推出</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a:t>
            </a:r>
            <a:endPar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571500" indent="-571500">
              <a:buFont typeface="Arial" panose="020B0604020202020204" pitchFamily="34" charset="0"/>
              <a:buChar char="•"/>
            </a:pP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購</a:t>
            </a: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滿</a:t>
            </a:r>
            <a:r>
              <a:rPr 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1,500 </a:t>
            </a:r>
            <a:r>
              <a:rPr 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BV</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美安香港產品</a:t>
            </a:r>
            <a:endPar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571500" indent="-571500">
              <a:buFont typeface="Arial" panose="020B0604020202020204" pitchFamily="34" charset="0"/>
              <a:buChar char="•"/>
            </a:pP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在夥</a:t>
            </a: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伴商店購物累計達</a:t>
            </a:r>
            <a:r>
              <a:rPr 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HK$23,000.00</a:t>
            </a:r>
          </a:p>
          <a:p>
            <a:pPr marL="571500" indent="-571500">
              <a:buFont typeface="Arial" panose="020B0604020202020204" pitchFamily="34" charset="0"/>
              <a:buChar char="•"/>
            </a:pPr>
            <a:endParaRPr 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r>
              <a:rPr lang="en-US" altLang="zh-TW" sz="2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During the SABP season, </a:t>
            </a:r>
          </a:p>
          <a:p>
            <a:pPr marL="571500" indent="-571500">
              <a:buFont typeface="Arial" panose="020B0604020202020204" pitchFamily="34" charset="0"/>
              <a:buChar char="•"/>
            </a:pPr>
            <a:r>
              <a:rPr lang="en-US" sz="2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Complete </a:t>
            </a:r>
            <a:r>
              <a:rPr lang="en-US" sz="2200" dirty="0">
                <a:solidFill>
                  <a:prstClr val="white"/>
                </a:solidFill>
                <a:latin typeface="Arial" panose="020B0604020202020204" pitchFamily="34" charset="0"/>
                <a:ea typeface="華康儷中黑" panose="020B0509000000000000" pitchFamily="49" charset="-120"/>
                <a:cs typeface="Arial" panose="020B0604020202020204" pitchFamily="34" charset="0"/>
              </a:rPr>
              <a:t>the Shopping Annuity Assessment. (Coming soon</a:t>
            </a:r>
            <a:r>
              <a:rPr lang="en-US" sz="2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a:t>
            </a:r>
          </a:p>
          <a:p>
            <a:pPr marL="571500" indent="-571500">
              <a:buFont typeface="Arial" panose="020B0604020202020204" pitchFamily="34" charset="0"/>
              <a:buChar char="•"/>
            </a:pPr>
            <a:r>
              <a:rPr lang="en-US" sz="2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Order </a:t>
            </a:r>
            <a:r>
              <a:rPr lang="en-US" sz="2200" dirty="0">
                <a:solidFill>
                  <a:prstClr val="white"/>
                </a:solidFill>
                <a:latin typeface="Arial" panose="020B0604020202020204" pitchFamily="34" charset="0"/>
                <a:ea typeface="華康儷中黑" panose="020B0509000000000000" pitchFamily="49" charset="-120"/>
                <a:cs typeface="Arial" panose="020B0604020202020204" pitchFamily="34" charset="0"/>
              </a:rPr>
              <a:t>at least 1,500 BV worth of </a:t>
            </a:r>
            <a:r>
              <a:rPr lang="en-US" sz="2200" dirty="0" err="1" smtClean="0">
                <a:solidFill>
                  <a:prstClr val="white"/>
                </a:solidFill>
                <a:latin typeface="Arial" panose="020B0604020202020204" pitchFamily="34" charset="0"/>
                <a:ea typeface="華康儷中黑" panose="020B0509000000000000" pitchFamily="49" charset="-120"/>
                <a:cs typeface="Arial" panose="020B0604020202020204" pitchFamily="34" charset="0"/>
              </a:rPr>
              <a:t>mhk</a:t>
            </a:r>
            <a:r>
              <a:rPr lang="en-US" sz="2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products</a:t>
            </a:r>
          </a:p>
          <a:p>
            <a:pPr marL="571500" indent="-571500">
              <a:buFont typeface="Arial" panose="020B0604020202020204" pitchFamily="34" charset="0"/>
              <a:buChar char="•"/>
            </a:pPr>
            <a:r>
              <a:rPr lang="en-US" sz="2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Accumulate </a:t>
            </a:r>
            <a:r>
              <a:rPr lang="en-US" sz="2200" dirty="0">
                <a:solidFill>
                  <a:prstClr val="white"/>
                </a:solidFill>
                <a:latin typeface="Arial" panose="020B0604020202020204" pitchFamily="34" charset="0"/>
                <a:ea typeface="華康儷中黑" panose="020B0509000000000000" pitchFamily="49" charset="-120"/>
                <a:cs typeface="Arial" panose="020B0604020202020204" pitchFamily="34" charset="0"/>
              </a:rPr>
              <a:t>at least HK$23,000.00 in Partner Store </a:t>
            </a:r>
            <a:r>
              <a:rPr lang="en-US" sz="2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orders</a:t>
            </a:r>
            <a:endParaRPr lang="en-US" altLang="zh-TW" sz="22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18863873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66800"/>
            <a:ext cx="9144000" cy="47244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2" name="Rectangle 1"/>
          <p:cNvSpPr/>
          <p:nvPr/>
        </p:nvSpPr>
        <p:spPr>
          <a:xfrm>
            <a:off x="533400" y="1550581"/>
            <a:ext cx="8077200" cy="4816703"/>
          </a:xfrm>
          <a:prstGeom prst="rect">
            <a:avLst/>
          </a:prstGeom>
        </p:spPr>
        <p:txBody>
          <a:bodyPr wrap="square">
            <a:spAutoFit/>
          </a:bodyPr>
          <a:lstStyle/>
          <a:p>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親</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自推薦的任何一位超連鎖</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店主也同樣合格時，即可另外獲得</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50 BV</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與</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25 IBV</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 </a:t>
            </a:r>
            <a:endPar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Be awarded 50 BV and 25 IBV for every one of their personally sponsored UFOs who qualify for the SABP.</a:t>
            </a:r>
          </a:p>
          <a:p>
            <a:endPar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在一個商業發展中心的兩邊組織，各有</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10</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名同樣也符合獎賞庫計劃資格的超連鎖</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店主時，此商業發展中心將可於接下來的</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12</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週中，在</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IBV</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管理業績紅利計劃下額外賺取</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 HK$4,600.00</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管理獎金。 </a:t>
            </a:r>
            <a:endPar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r>
              <a:rPr 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Be </a:t>
            </a:r>
            <a:r>
              <a:rPr 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eligible to earn the new HK$4,600.00 Management Bonus in the IBV Management Performance Compensation Plan (MPCP) during the next 12 weeks on each Business Development Center (BDC) with 10 UFOs who qualify for the SABP in its left organization and 10 who qualify in its right organization.</a:t>
            </a:r>
          </a:p>
          <a:p>
            <a:endParaRPr 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571500" indent="-571500">
              <a:buFont typeface="Arial" panose="020B0604020202020204" pitchFamily="34" charset="0"/>
              <a:buChar char="•"/>
            </a:pPr>
            <a:endParaRPr lang="en-US" altLang="zh-TW" sz="22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3613085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inG\Desktop\New-Image-shop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444" r="66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71600"/>
            <a:ext cx="9144000" cy="41148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latin typeface="Arial" pitchFamily="34" charset="0"/>
              <a:cs typeface="Arial" pitchFamily="34" charset="0"/>
            </a:endParaRPr>
          </a:p>
        </p:txBody>
      </p:sp>
      <p:sp>
        <p:nvSpPr>
          <p:cNvPr id="2" name="Rectangle 1"/>
          <p:cNvSpPr/>
          <p:nvPr/>
        </p:nvSpPr>
        <p:spPr>
          <a:xfrm>
            <a:off x="457200" y="2628543"/>
            <a:ext cx="7772400" cy="3170099"/>
          </a:xfrm>
          <a:prstGeom prst="rect">
            <a:avLst/>
          </a:prstGeom>
        </p:spPr>
        <p:txBody>
          <a:bodyPr wrap="square">
            <a:spAutoFit/>
          </a:bodyPr>
          <a:lstStyle/>
          <a:p>
            <a:pPr lvl="1" algn="ctr"/>
            <a:r>
              <a:rPr lang="zh-TW" altLang="en-US" sz="5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你還在等甚麼？</a:t>
            </a:r>
            <a:endParaRPr lang="en-US" altLang="zh-TW" sz="5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lvl="1" algn="ctr"/>
            <a:r>
              <a:rPr lang="en-US" altLang="zh-TW" sz="5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What are you waiting for? </a:t>
            </a:r>
          </a:p>
          <a:p>
            <a:pPr marL="914400" lvl="1" indent="-457200" algn="ctr">
              <a:buFont typeface="Arial" panose="020B0604020202020204" pitchFamily="34" charset="0"/>
              <a:buChar char="•"/>
            </a:pPr>
            <a:endParaRPr lang="en-US" altLang="zh-TW" sz="5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6" name="Rectangle 5"/>
          <p:cNvSpPr/>
          <p:nvPr/>
        </p:nvSpPr>
        <p:spPr>
          <a:xfrm>
            <a:off x="457200" y="2286000"/>
            <a:ext cx="7772400" cy="1938992"/>
          </a:xfrm>
          <a:prstGeom prst="rect">
            <a:avLst/>
          </a:prstGeom>
        </p:spPr>
        <p:txBody>
          <a:bodyPr wrap="square">
            <a:spAutoFit/>
          </a:bodyPr>
          <a:lstStyle/>
          <a:p>
            <a:pPr lvl="1" algn="ctr"/>
            <a:r>
              <a:rPr lang="zh-TW" altLang="en-US"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馬上行動！</a:t>
            </a:r>
            <a:endPar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lvl="1" algn="ctr"/>
            <a:r>
              <a:rPr lang="en-US" altLang="zh-TW" sz="6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Action now!</a:t>
            </a:r>
            <a:endParaRPr lang="en-US" altLang="zh-TW" sz="6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280959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00000"/>
                    </a14:imgEffect>
                    <a14:imgEffect>
                      <a14:saturation sat="33000"/>
                    </a14:imgEffect>
                  </a14:imgLayer>
                </a14:imgProps>
              </a:ext>
              <a:ext uri="{28A0092B-C50C-407E-A947-70E740481C1C}">
                <a14:useLocalDpi xmlns:a14="http://schemas.microsoft.com/office/drawing/2010/main" val="0"/>
              </a:ext>
            </a:extLst>
          </a:blip>
          <a:srcRect r="8905"/>
          <a:stretch/>
        </p:blipFill>
        <p:spPr>
          <a:xfrm>
            <a:off x="0" y="-29717"/>
            <a:ext cx="9169021" cy="7060146"/>
          </a:xfrm>
          <a:prstGeom prst="rect">
            <a:avLst/>
          </a:prstGeom>
        </p:spPr>
      </p:pic>
      <p:sp>
        <p:nvSpPr>
          <p:cNvPr id="7" name="Rectangle 6"/>
          <p:cNvSpPr/>
          <p:nvPr/>
        </p:nvSpPr>
        <p:spPr>
          <a:xfrm>
            <a:off x="1" y="-29717"/>
            <a:ext cx="9169020" cy="7060147"/>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3"/>
          <p:cNvSpPr>
            <a:spLocks noGrp="1"/>
          </p:cNvSpPr>
          <p:nvPr/>
        </p:nvSpPr>
        <p:spPr>
          <a:xfrm>
            <a:off x="904164" y="4876800"/>
            <a:ext cx="7096836" cy="9906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4000" dirty="0"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全新</a:t>
            </a:r>
            <a:r>
              <a:rPr lang="en-US" altLang="zh-TW" sz="4000" dirty="0"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HK.SHOP.COM</a:t>
            </a:r>
          </a:p>
          <a:p>
            <a:r>
              <a:rPr lang="en-US" altLang="zh-TW" sz="4000" dirty="0"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New HK.SHOP.COM</a:t>
            </a:r>
            <a:endParaRPr lang="en-US" sz="4000" dirty="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endParaRPr>
          </a:p>
        </p:txBody>
      </p:sp>
      <p:grpSp>
        <p:nvGrpSpPr>
          <p:cNvPr id="2" name="Group 1"/>
          <p:cNvGrpSpPr/>
          <p:nvPr/>
        </p:nvGrpSpPr>
        <p:grpSpPr>
          <a:xfrm>
            <a:off x="1730544" y="1447800"/>
            <a:ext cx="5620360" cy="3157060"/>
            <a:chOff x="1730544" y="1447800"/>
            <a:chExt cx="5620360" cy="3157060"/>
          </a:xfrm>
        </p:grpSpPr>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83" r="1743" b="11602"/>
            <a:stretch/>
          </p:blipFill>
          <p:spPr bwMode="auto">
            <a:xfrm>
              <a:off x="2401579" y="1635680"/>
              <a:ext cx="4294496" cy="288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D:\odesk\Loren\motives\MacBook_P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544" y="1447800"/>
              <a:ext cx="5620360" cy="31570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047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00000"/>
                    </a14:imgEffect>
                    <a14:imgEffect>
                      <a14:saturation sat="33000"/>
                    </a14:imgEffect>
                  </a14:imgLayer>
                </a14:imgProps>
              </a:ext>
              <a:ext uri="{28A0092B-C50C-407E-A947-70E740481C1C}">
                <a14:useLocalDpi xmlns:a14="http://schemas.microsoft.com/office/drawing/2010/main" val="0"/>
              </a:ext>
            </a:extLst>
          </a:blip>
          <a:srcRect r="8905"/>
          <a:stretch/>
        </p:blipFill>
        <p:spPr>
          <a:xfrm>
            <a:off x="0" y="-29717"/>
            <a:ext cx="9169021" cy="7060146"/>
          </a:xfrm>
          <a:prstGeom prst="rect">
            <a:avLst/>
          </a:prstGeom>
        </p:spPr>
      </p:pic>
      <p:sp>
        <p:nvSpPr>
          <p:cNvPr id="7" name="Rectangle 6"/>
          <p:cNvSpPr/>
          <p:nvPr/>
        </p:nvSpPr>
        <p:spPr>
          <a:xfrm>
            <a:off x="1" y="-29717"/>
            <a:ext cx="9169020" cy="7060147"/>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3"/>
          <p:cNvSpPr>
            <a:spLocks noGrp="1"/>
          </p:cNvSpPr>
          <p:nvPr/>
        </p:nvSpPr>
        <p:spPr>
          <a:xfrm>
            <a:off x="685800" y="5029200"/>
            <a:ext cx="7772400" cy="9906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2500" dirty="0"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全新的</a:t>
            </a:r>
            <a:r>
              <a:rPr lang="zh-TW" altLang="en-US" sz="2500" dirty="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網站介面、全新的功能、更易學易懂的操作及更豐富的美安香港獨家品牌</a:t>
            </a:r>
            <a:r>
              <a:rPr lang="zh-TW" altLang="en-US" sz="2500" dirty="0"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資訊</a:t>
            </a:r>
            <a:endParaRPr lang="en-US" altLang="zh-TW" sz="2500" dirty="0"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endParaRPr>
          </a:p>
          <a:p>
            <a:r>
              <a:rPr lang="en-US" altLang="zh-TW" sz="2500" dirty="0"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New portal interface, functions, user friendly operation and more detailed information of </a:t>
            </a:r>
            <a:r>
              <a:rPr lang="en-US" altLang="zh-TW" sz="2500" dirty="0" err="1"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mhk</a:t>
            </a:r>
            <a:r>
              <a:rPr lang="en-US" altLang="zh-TW" sz="2500" dirty="0" smtClean="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rPr>
              <a:t> products </a:t>
            </a:r>
            <a:endParaRPr lang="en-US" altLang="zh-TW" sz="2500" dirty="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endParaRPr>
          </a:p>
          <a:p>
            <a:endParaRPr lang="en-US" sz="2500" dirty="0">
              <a:ln w="3175">
                <a:solidFill>
                  <a:srgbClr val="FFC000"/>
                </a:solidFill>
              </a:ln>
              <a:solidFill>
                <a:srgbClr val="FFC000"/>
              </a:solidFill>
              <a:latin typeface="Arial" panose="020B0604020202020204" pitchFamily="34" charset="0"/>
              <a:ea typeface="華康儷中黑" panose="020B0509000000000000" pitchFamily="49" charset="-120"/>
              <a:cs typeface="Arial" panose="020B0604020202020204" pitchFamily="34" charset="0"/>
            </a:endParaRPr>
          </a:p>
        </p:txBody>
      </p:sp>
      <p:grpSp>
        <p:nvGrpSpPr>
          <p:cNvPr id="9" name="Group 8"/>
          <p:cNvGrpSpPr/>
          <p:nvPr/>
        </p:nvGrpSpPr>
        <p:grpSpPr>
          <a:xfrm>
            <a:off x="1730544" y="1447800"/>
            <a:ext cx="5620360" cy="3157060"/>
            <a:chOff x="1730544" y="1447800"/>
            <a:chExt cx="5620360" cy="3157060"/>
          </a:xfrm>
        </p:grpSpPr>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83" r="1743" b="11602"/>
            <a:stretch/>
          </p:blipFill>
          <p:spPr bwMode="auto">
            <a:xfrm>
              <a:off x="2401579" y="1635680"/>
              <a:ext cx="4294496" cy="288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D:\odesk\Loren\motives\MacBook_P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544" y="1447800"/>
              <a:ext cx="5620360" cy="31570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016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00000"/>
                    </a14:imgEffect>
                    <a14:imgEffect>
                      <a14:saturation sat="33000"/>
                    </a14:imgEffect>
                  </a14:imgLayer>
                </a14:imgProps>
              </a:ext>
              <a:ext uri="{28A0092B-C50C-407E-A947-70E740481C1C}">
                <a14:useLocalDpi xmlns:a14="http://schemas.microsoft.com/office/drawing/2010/main" val="0"/>
              </a:ext>
            </a:extLst>
          </a:blip>
          <a:srcRect r="8905"/>
          <a:stretch/>
        </p:blipFill>
        <p:spPr>
          <a:xfrm>
            <a:off x="0" y="-29717"/>
            <a:ext cx="9169021" cy="7060146"/>
          </a:xfrm>
          <a:prstGeom prst="rect">
            <a:avLst/>
          </a:prstGeom>
        </p:spPr>
      </p:pic>
      <p:sp>
        <p:nvSpPr>
          <p:cNvPr id="7" name="Rectangle 6"/>
          <p:cNvSpPr/>
          <p:nvPr/>
        </p:nvSpPr>
        <p:spPr>
          <a:xfrm>
            <a:off x="1" y="-29717"/>
            <a:ext cx="9169020" cy="7060147"/>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381000" y="381000"/>
            <a:ext cx="1676400" cy="1752600"/>
            <a:chOff x="381000" y="381000"/>
            <a:chExt cx="1676400" cy="1752600"/>
          </a:xfrm>
        </p:grpSpPr>
        <p:sp>
          <p:nvSpPr>
            <p:cNvPr id="12" name="Rectangle 11"/>
            <p:cNvSpPr/>
            <p:nvPr/>
          </p:nvSpPr>
          <p:spPr>
            <a:xfrm>
              <a:off x="533400" y="810161"/>
              <a:ext cx="1524000" cy="1323439"/>
            </a:xfrm>
            <a:prstGeom prst="rect">
              <a:avLst/>
            </a:prstGeom>
          </p:spPr>
          <p:txBody>
            <a:bodyPr wrap="square">
              <a:spAutoFit/>
            </a:bodyPr>
            <a:lstStyle/>
            <a:p>
              <a:r>
                <a:rPr lang="en-US" altLang="zh-TW" sz="4000" dirty="0" err="1" smtClean="0">
                  <a:solidFill>
                    <a:prstClr val="white"/>
                  </a:solidFill>
                  <a:latin typeface="Arial" panose="020B0604020202020204" pitchFamily="34" charset="0"/>
                  <a:ea typeface="華康儷中黑" panose="020B0509000000000000" pitchFamily="49" charset="-120"/>
                  <a:cs typeface="Arial" panose="020B0604020202020204" pitchFamily="34" charset="0"/>
                </a:rPr>
                <a:t>eGift</a:t>
              </a:r>
              <a:endParaRPr lang="en-US" altLang="zh-TW" sz="4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endParaRPr lang="zh-HK" altLang="en-US" sz="4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3" name="Rounded Rectangle 2"/>
            <p:cNvSpPr/>
            <p:nvPr/>
          </p:nvSpPr>
          <p:spPr>
            <a:xfrm>
              <a:off x="381000" y="381000"/>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28" name="Group 27"/>
          <p:cNvGrpSpPr/>
          <p:nvPr/>
        </p:nvGrpSpPr>
        <p:grpSpPr>
          <a:xfrm>
            <a:off x="381000" y="2438400"/>
            <a:ext cx="1572904" cy="1961416"/>
            <a:chOff x="381000" y="2438400"/>
            <a:chExt cx="1572904" cy="1961416"/>
          </a:xfrm>
        </p:grpSpPr>
        <p:sp>
          <p:nvSpPr>
            <p:cNvPr id="14" name="Rectangle 13"/>
            <p:cNvSpPr/>
            <p:nvPr/>
          </p:nvSpPr>
          <p:spPr>
            <a:xfrm>
              <a:off x="393700" y="2768600"/>
              <a:ext cx="1524000" cy="1631216"/>
            </a:xfrm>
            <a:prstGeom prst="rect">
              <a:avLst/>
            </a:prstGeom>
          </p:spPr>
          <p:txBody>
            <a:bodyPr wrap="square">
              <a:spAutoFit/>
            </a:bodyPr>
            <a:lstStyle/>
            <a:p>
              <a:pPr algn="ctr"/>
              <a:r>
                <a:rPr lang="zh-TW"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禮品卡 </a:t>
              </a:r>
              <a:endPar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Gift Cards</a:t>
              </a:r>
              <a:endParaRPr lang="zh-HK"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endParaRPr lang="zh-HK"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5" name="Rounded Rectangle 14"/>
            <p:cNvSpPr/>
            <p:nvPr/>
          </p:nvSpPr>
          <p:spPr>
            <a:xfrm>
              <a:off x="381000" y="2438400"/>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29" name="Group 28"/>
          <p:cNvGrpSpPr/>
          <p:nvPr/>
        </p:nvGrpSpPr>
        <p:grpSpPr>
          <a:xfrm>
            <a:off x="292100" y="4876800"/>
            <a:ext cx="1752600" cy="1651000"/>
            <a:chOff x="292100" y="4876800"/>
            <a:chExt cx="1752600" cy="1651000"/>
          </a:xfrm>
        </p:grpSpPr>
        <p:sp>
          <p:nvSpPr>
            <p:cNvPr id="16" name="Rectangle 15"/>
            <p:cNvSpPr/>
            <p:nvPr/>
          </p:nvSpPr>
          <p:spPr>
            <a:xfrm>
              <a:off x="292100" y="5281305"/>
              <a:ext cx="1752600" cy="1246495"/>
            </a:xfrm>
            <a:prstGeom prst="rect">
              <a:avLst/>
            </a:prstGeom>
          </p:spPr>
          <p:txBody>
            <a:bodyPr wrap="square">
              <a:spAutoFit/>
            </a:bodyPr>
            <a:lstStyle/>
            <a:p>
              <a:pPr algn="ctr"/>
              <a:r>
                <a:rPr lang="en-US" altLang="zh-TW"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Trend</a:t>
              </a:r>
              <a:r>
                <a:rPr lang="zh-TW" altLang="en-US" sz="2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潮流</a:t>
              </a:r>
              <a:endPar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TW" sz="2500" dirty="0">
                  <a:solidFill>
                    <a:prstClr val="white"/>
                  </a:solidFill>
                  <a:latin typeface="Arial" panose="020B0604020202020204" pitchFamily="34" charset="0"/>
                  <a:ea typeface="華康儷中黑" panose="020B0509000000000000" pitchFamily="49" charset="-120"/>
                  <a:cs typeface="Arial" panose="020B0604020202020204" pitchFamily="34" charset="0"/>
                </a:rPr>
                <a:t>Trends</a:t>
              </a:r>
              <a:endParaRPr lang="zh-HK"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endParaRPr lang="zh-HK" altLang="en-US" sz="2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7" name="Rounded Rectangle 16"/>
            <p:cNvSpPr/>
            <p:nvPr/>
          </p:nvSpPr>
          <p:spPr>
            <a:xfrm>
              <a:off x="381000" y="4876800"/>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30" name="Group 29"/>
          <p:cNvGrpSpPr/>
          <p:nvPr/>
        </p:nvGrpSpPr>
        <p:grpSpPr>
          <a:xfrm>
            <a:off x="2590800" y="4874161"/>
            <a:ext cx="1752600" cy="1572904"/>
            <a:chOff x="2590800" y="4874161"/>
            <a:chExt cx="1752600" cy="1572904"/>
          </a:xfrm>
        </p:grpSpPr>
        <p:sp>
          <p:nvSpPr>
            <p:cNvPr id="18" name="Rectangle 17"/>
            <p:cNvSpPr/>
            <p:nvPr/>
          </p:nvSpPr>
          <p:spPr>
            <a:xfrm>
              <a:off x="2590800" y="5270500"/>
              <a:ext cx="1752600" cy="1154162"/>
            </a:xfrm>
            <a:prstGeom prst="rect">
              <a:avLst/>
            </a:prstGeom>
          </p:spPr>
          <p:txBody>
            <a:bodyPr wrap="square">
              <a:spAutoFit/>
            </a:bodyPr>
            <a:lstStyle/>
            <a:p>
              <a:pPr algn="ctr"/>
              <a:r>
                <a:rPr lang="zh-TW" altLang="en-US" sz="2300" dirty="0">
                  <a:solidFill>
                    <a:prstClr val="white"/>
                  </a:solidFill>
                  <a:latin typeface="Arial" panose="020B0604020202020204" pitchFamily="34" charset="0"/>
                  <a:ea typeface="華康儷中黑" panose="020B0509000000000000" pitchFamily="49" charset="-120"/>
                  <a:cs typeface="Arial" panose="020B0604020202020204" pitchFamily="34" charset="0"/>
                </a:rPr>
                <a:t>價格追蹤</a:t>
              </a:r>
              <a:endParaRPr lang="en-US" altLang="zh-TW" sz="23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TW" sz="2300" dirty="0">
                  <a:solidFill>
                    <a:prstClr val="white"/>
                  </a:solidFill>
                  <a:latin typeface="Arial" panose="020B0604020202020204" pitchFamily="34" charset="0"/>
                  <a:ea typeface="華康儷中黑" panose="020B0509000000000000" pitchFamily="49" charset="-120"/>
                  <a:cs typeface="Arial" panose="020B0604020202020204" pitchFamily="34" charset="0"/>
                </a:rPr>
                <a:t>Price Alert</a:t>
              </a:r>
              <a:endParaRPr lang="zh-HK" altLang="en-US" sz="23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endParaRPr lang="zh-HK" altLang="en-US" sz="23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9" name="Rounded Rectangle 18"/>
            <p:cNvSpPr/>
            <p:nvPr/>
          </p:nvSpPr>
          <p:spPr>
            <a:xfrm>
              <a:off x="2667000" y="4874161"/>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31" name="Group 30"/>
          <p:cNvGrpSpPr/>
          <p:nvPr/>
        </p:nvGrpSpPr>
        <p:grpSpPr>
          <a:xfrm>
            <a:off x="4976315" y="4874161"/>
            <a:ext cx="1589585" cy="1572904"/>
            <a:chOff x="4976315" y="4874161"/>
            <a:chExt cx="1589585" cy="1572904"/>
          </a:xfrm>
        </p:grpSpPr>
        <p:sp>
          <p:nvSpPr>
            <p:cNvPr id="20" name="Rectangle 19"/>
            <p:cNvSpPr/>
            <p:nvPr/>
          </p:nvSpPr>
          <p:spPr>
            <a:xfrm>
              <a:off x="5041900" y="5437426"/>
              <a:ext cx="1524000" cy="707886"/>
            </a:xfrm>
            <a:prstGeom prst="rect">
              <a:avLst/>
            </a:prstGeom>
          </p:spPr>
          <p:txBody>
            <a:bodyPr wrap="square">
              <a:spAutoFit/>
            </a:bodyPr>
            <a:lstStyle/>
            <a:p>
              <a:r>
                <a:rPr lang="en-US" altLang="zh-TW"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SHOPBOX</a:t>
              </a:r>
            </a:p>
            <a:p>
              <a:pPr algn="ctr"/>
              <a:endParaRPr lang="zh-HK"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21" name="Rounded Rectangle 20"/>
            <p:cNvSpPr/>
            <p:nvPr/>
          </p:nvSpPr>
          <p:spPr>
            <a:xfrm>
              <a:off x="4976315" y="4874161"/>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32" name="Group 31"/>
          <p:cNvGrpSpPr/>
          <p:nvPr/>
        </p:nvGrpSpPr>
        <p:grpSpPr>
          <a:xfrm>
            <a:off x="7239000" y="4874161"/>
            <a:ext cx="1572904" cy="1748155"/>
            <a:chOff x="7239000" y="4874161"/>
            <a:chExt cx="1572904" cy="1748155"/>
          </a:xfrm>
        </p:grpSpPr>
        <p:sp>
          <p:nvSpPr>
            <p:cNvPr id="22" name="Rectangle 21"/>
            <p:cNvSpPr/>
            <p:nvPr/>
          </p:nvSpPr>
          <p:spPr>
            <a:xfrm>
              <a:off x="7251700" y="4991100"/>
              <a:ext cx="1524000" cy="1631216"/>
            </a:xfrm>
            <a:prstGeom prst="rect">
              <a:avLst/>
            </a:prstGeom>
          </p:spPr>
          <p:txBody>
            <a:bodyPr wrap="square">
              <a:spAutoFit/>
            </a:bodyPr>
            <a:lstStyle/>
            <a:p>
              <a:pPr algn="ct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獨家</a:t>
              </a:r>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產品</a:t>
              </a:r>
              <a:endPar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市場</a:t>
              </a: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比較</a:t>
              </a:r>
              <a:endParaRPr lang="en-US" altLang="zh-TW"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TW"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Product comparison</a:t>
              </a:r>
            </a:p>
            <a:p>
              <a:pPr algn="ctr"/>
              <a:endParaRPr lang="zh-HK"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23" name="Rounded Rectangle 22"/>
            <p:cNvSpPr/>
            <p:nvPr/>
          </p:nvSpPr>
          <p:spPr>
            <a:xfrm>
              <a:off x="7239000" y="4874161"/>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33" name="Group 32"/>
          <p:cNvGrpSpPr/>
          <p:nvPr/>
        </p:nvGrpSpPr>
        <p:grpSpPr>
          <a:xfrm>
            <a:off x="7239000" y="2465696"/>
            <a:ext cx="1572904" cy="1600943"/>
            <a:chOff x="7239000" y="2465696"/>
            <a:chExt cx="1572904" cy="1600943"/>
          </a:xfrm>
        </p:grpSpPr>
        <p:sp>
          <p:nvSpPr>
            <p:cNvPr id="24" name="Rectangle 23"/>
            <p:cNvSpPr/>
            <p:nvPr/>
          </p:nvSpPr>
          <p:spPr>
            <a:xfrm>
              <a:off x="7239000" y="2743200"/>
              <a:ext cx="1524000" cy="1323439"/>
            </a:xfrm>
            <a:prstGeom prst="rect">
              <a:avLst/>
            </a:prstGeom>
          </p:spPr>
          <p:txBody>
            <a:bodyPr wrap="square">
              <a:spAutoFit/>
            </a:bodyPr>
            <a:lstStyle/>
            <a:p>
              <a:pPr algn="ctr"/>
              <a:r>
                <a:rPr lang="zh-TW"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產品評論</a:t>
              </a:r>
              <a:endParaRPr lang="en-US" altLang="zh-TW"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TW" sz="2000" dirty="0">
                  <a:solidFill>
                    <a:prstClr val="white"/>
                  </a:solidFill>
                  <a:latin typeface="Arial" panose="020B0604020202020204" pitchFamily="34" charset="0"/>
                  <a:ea typeface="華康儷中黑" panose="020B0509000000000000" pitchFamily="49" charset="-120"/>
                  <a:cs typeface="Arial" panose="020B0604020202020204" pitchFamily="34" charset="0"/>
                </a:rPr>
                <a:t>Product </a:t>
              </a:r>
              <a:r>
                <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Review</a:t>
              </a:r>
              <a:endParaRPr lang="zh-HK"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endParaRPr lang="zh-HK"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25" name="Rounded Rectangle 24"/>
            <p:cNvSpPr/>
            <p:nvPr/>
          </p:nvSpPr>
          <p:spPr>
            <a:xfrm>
              <a:off x="7239000" y="2465696"/>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34" name="Group 33"/>
          <p:cNvGrpSpPr/>
          <p:nvPr/>
        </p:nvGrpSpPr>
        <p:grpSpPr>
          <a:xfrm>
            <a:off x="7239000" y="381000"/>
            <a:ext cx="1572904" cy="1572904"/>
            <a:chOff x="7239000" y="2465696"/>
            <a:chExt cx="1572904" cy="1572904"/>
          </a:xfrm>
        </p:grpSpPr>
        <p:sp>
          <p:nvSpPr>
            <p:cNvPr id="35" name="Rectangle 34"/>
            <p:cNvSpPr/>
            <p:nvPr/>
          </p:nvSpPr>
          <p:spPr>
            <a:xfrm>
              <a:off x="7239000" y="2900810"/>
              <a:ext cx="1524000" cy="707886"/>
            </a:xfrm>
            <a:prstGeom prst="rect">
              <a:avLst/>
            </a:prstGeom>
          </p:spPr>
          <p:txBody>
            <a:bodyPr wrap="square">
              <a:spAutoFit/>
            </a:bodyPr>
            <a:lstStyle/>
            <a:p>
              <a:pPr algn="ctr"/>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我的清單</a:t>
              </a:r>
              <a:endPar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HK"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My Lists</a:t>
              </a:r>
              <a:endParaRPr lang="zh-HK" altLang="en-US" sz="2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36" name="Rounded Rectangle 35"/>
            <p:cNvSpPr/>
            <p:nvPr/>
          </p:nvSpPr>
          <p:spPr>
            <a:xfrm>
              <a:off x="7239000" y="2465696"/>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37" name="Group 36"/>
          <p:cNvGrpSpPr/>
          <p:nvPr/>
        </p:nvGrpSpPr>
        <p:grpSpPr>
          <a:xfrm>
            <a:off x="5486400" y="152400"/>
            <a:ext cx="1052204" cy="1052204"/>
            <a:chOff x="7239000" y="2465696"/>
            <a:chExt cx="1572904" cy="1572904"/>
          </a:xfrm>
        </p:grpSpPr>
        <p:sp>
          <p:nvSpPr>
            <p:cNvPr id="38" name="Rectangle 37"/>
            <p:cNvSpPr/>
            <p:nvPr/>
          </p:nvSpPr>
          <p:spPr>
            <a:xfrm>
              <a:off x="7257985" y="2705230"/>
              <a:ext cx="1523999" cy="1173216"/>
            </a:xfrm>
            <a:prstGeom prst="rect">
              <a:avLst/>
            </a:prstGeom>
          </p:spPr>
          <p:txBody>
            <a:bodyPr wrap="square">
              <a:spAutoFit/>
            </a:bodyPr>
            <a:lstStyle/>
            <a:p>
              <a:pPr algn="ctr"/>
              <a:r>
                <a:rPr lang="zh-TW" altLang="en-US" sz="1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通訊錄</a:t>
              </a:r>
              <a:r>
                <a:rPr lang="en-US" altLang="zh-TW" sz="15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Address Book</a:t>
              </a:r>
              <a:endParaRPr lang="zh-HK" altLang="en-US" sz="15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39" name="Rounded Rectangle 38"/>
            <p:cNvSpPr/>
            <p:nvPr/>
          </p:nvSpPr>
          <p:spPr>
            <a:xfrm>
              <a:off x="7239000" y="2465696"/>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sp>
        <p:nvSpPr>
          <p:cNvPr id="46" name="Rounded Rectangle 45"/>
          <p:cNvSpPr/>
          <p:nvPr/>
        </p:nvSpPr>
        <p:spPr>
          <a:xfrm>
            <a:off x="3276600" y="762000"/>
            <a:ext cx="469900" cy="4699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sp>
        <p:nvSpPr>
          <p:cNvPr id="47" name="Rounded Rectangle 46"/>
          <p:cNvSpPr/>
          <p:nvPr/>
        </p:nvSpPr>
        <p:spPr>
          <a:xfrm>
            <a:off x="2546350" y="958850"/>
            <a:ext cx="273050" cy="27305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grpSp>
        <p:nvGrpSpPr>
          <p:cNvPr id="48" name="Group 47"/>
          <p:cNvGrpSpPr/>
          <p:nvPr/>
        </p:nvGrpSpPr>
        <p:grpSpPr>
          <a:xfrm>
            <a:off x="4216400" y="442603"/>
            <a:ext cx="762000" cy="762000"/>
            <a:chOff x="7239000" y="2465696"/>
            <a:chExt cx="1572904" cy="1572904"/>
          </a:xfrm>
        </p:grpSpPr>
        <p:sp>
          <p:nvSpPr>
            <p:cNvPr id="49" name="Rectangle 48"/>
            <p:cNvSpPr/>
            <p:nvPr/>
          </p:nvSpPr>
          <p:spPr>
            <a:xfrm>
              <a:off x="7257984" y="2705229"/>
              <a:ext cx="1523999" cy="1143550"/>
            </a:xfrm>
            <a:prstGeom prst="rect">
              <a:avLst/>
            </a:prstGeom>
          </p:spPr>
          <p:txBody>
            <a:bodyPr wrap="square">
              <a:spAutoFit/>
            </a:bodyPr>
            <a:lstStyle/>
            <a:p>
              <a:pPr algn="ctr"/>
              <a:r>
                <a:rPr lang="zh-TW" altLang="en-US" sz="1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聯絡人</a:t>
              </a:r>
              <a:endParaRPr lang="en-US" altLang="zh-TW" sz="1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altLang="zh-TW" sz="1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Contact list</a:t>
              </a:r>
              <a:endParaRPr lang="zh-HK" altLang="en-US" sz="1000" dirty="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50" name="Rounded Rectangle 49"/>
            <p:cNvSpPr/>
            <p:nvPr/>
          </p:nvSpPr>
          <p:spPr>
            <a:xfrm>
              <a:off x="7239000" y="2465696"/>
              <a:ext cx="1572904" cy="1572904"/>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54" name="Group 53"/>
          <p:cNvGrpSpPr/>
          <p:nvPr/>
        </p:nvGrpSpPr>
        <p:grpSpPr>
          <a:xfrm>
            <a:off x="1730544" y="1447800"/>
            <a:ext cx="5620360" cy="3157060"/>
            <a:chOff x="1730544" y="1447800"/>
            <a:chExt cx="5620360" cy="3157060"/>
          </a:xfrm>
        </p:grpSpPr>
        <p:pic>
          <p:nvPicPr>
            <p:cNvPr id="5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83" r="1743" b="11602"/>
            <a:stretch/>
          </p:blipFill>
          <p:spPr bwMode="auto">
            <a:xfrm>
              <a:off x="2401579" y="1635680"/>
              <a:ext cx="4294496" cy="288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descr="D:\odesk\Loren\motives\MacBook_P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544" y="1447800"/>
              <a:ext cx="5620360" cy="31570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704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例子</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Example </a:t>
            </a:r>
            <a:endParaRPr lang="en-US"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3" name="Content Placeholder 2"/>
          <p:cNvSpPr>
            <a:spLocks noGrp="1"/>
          </p:cNvSpPr>
          <p:nvPr>
            <p:ph idx="1"/>
          </p:nvPr>
        </p:nvSpPr>
        <p:spPr>
          <a:xfrm>
            <a:off x="1600200" y="1524000"/>
            <a:ext cx="4419600" cy="1219199"/>
          </a:xfrm>
        </p:spPr>
        <p:txBody>
          <a:bodyPr>
            <a:normAutofit/>
          </a:bodyPr>
          <a:lstStyle/>
          <a:p>
            <a:pPr marL="0" indent="0">
              <a:buNone/>
            </a:pPr>
            <a:r>
              <a:rPr lang="zh-TW" altLang="en-US"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購買</a:t>
            </a:r>
            <a:r>
              <a:rPr lang="en-US" altLang="zh-TW"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$2,000</a:t>
            </a:r>
            <a:r>
              <a:rPr lang="zh-TW" altLang="en-US"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產品</a:t>
            </a:r>
            <a:endParaRPr lang="en-US" altLang="zh-TW"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marL="0" indent="0">
              <a:buNone/>
            </a:pPr>
            <a:r>
              <a:rPr lang="en-US" altLang="zh-TW"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Purchase of $2,000</a:t>
            </a:r>
          </a:p>
        </p:txBody>
      </p:sp>
      <p:sp>
        <p:nvSpPr>
          <p:cNvPr id="4" name="Content Placeholder 2"/>
          <p:cNvSpPr txBox="1">
            <a:spLocks/>
          </p:cNvSpPr>
          <p:nvPr/>
        </p:nvSpPr>
        <p:spPr>
          <a:xfrm>
            <a:off x="1676400" y="32464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最高折扣</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$2,000 x 10% 	= $200</a:t>
            </a:r>
          </a:p>
          <a:p>
            <a:pPr marL="0" indent="0">
              <a:buFont typeface="Arial" panose="020B0604020202020204" pitchFamily="34" charset="0"/>
              <a:buNone/>
            </a:pP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Max. discount:</a:t>
            </a:r>
          </a:p>
          <a:p>
            <a:pPr marL="0" indent="0">
              <a:buFont typeface="Arial" panose="020B0604020202020204" pitchFamily="34" charset="0"/>
              <a:buNone/>
            </a:pP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現金回贈</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$1,800 x   2% 	= $  36</a:t>
            </a:r>
          </a:p>
          <a:p>
            <a:pPr marL="0" indent="0">
              <a:buFont typeface="Arial" panose="020B0604020202020204" pitchFamily="34" charset="0"/>
              <a:buNone/>
            </a:pP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Cashback</a:t>
            </a:r>
          </a:p>
        </p:txBody>
      </p:sp>
      <p:cxnSp>
        <p:nvCxnSpPr>
          <p:cNvPr id="7" name="Straight Connector 6"/>
          <p:cNvCxnSpPr/>
          <p:nvPr/>
        </p:nvCxnSpPr>
        <p:spPr>
          <a:xfrm>
            <a:off x="-1066800" y="5380037"/>
            <a:ext cx="1135380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1683657" y="5227637"/>
            <a:ext cx="8229600" cy="16993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marL="0" indent="0">
              <a:buFont typeface="Arial" panose="020B0604020202020204" pitchFamily="34" charset="0"/>
              <a:buNone/>
            </a:pPr>
            <a:r>
              <a:rPr lang="zh-TW" altLang="en-US"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折省總額</a:t>
            </a: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b="1"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$236</a:t>
            </a:r>
          </a:p>
          <a:p>
            <a:pPr marL="0" indent="0">
              <a:buFont typeface="Arial" panose="020B0604020202020204" pitchFamily="34" charset="0"/>
              <a:buNone/>
            </a:pP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Total save amount:</a:t>
            </a:r>
          </a:p>
        </p:txBody>
      </p:sp>
      <p:pic>
        <p:nvPicPr>
          <p:cNvPr id="2050" name="Picture 2" descr="O:\Product_SC\Communications\Graphics\Company Logo\Cashback\Cashback Dol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39" y="4237037"/>
            <a:ext cx="1186961" cy="825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293389" y="152400"/>
            <a:ext cx="3164811" cy="3055527"/>
            <a:chOff x="-2167453" y="-994337"/>
            <a:chExt cx="3372981" cy="3256508"/>
          </a:xfrm>
        </p:grpSpPr>
        <p:pic>
          <p:nvPicPr>
            <p:cNvPr id="2054" name="Picture 6" descr="O:\Product_SC\Communications\Graphics\Products Image\Frusante\HKFrusanteImage_resiz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81" y="-994337"/>
              <a:ext cx="1365709" cy="32565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Product_SC\Communications\Graphics\Products Image\UltimateAloe\HK_UltimateAloeAllFlavor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7453" y="-818130"/>
              <a:ext cx="2007272" cy="23661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O:\Product_SC\Communications\Graphics\Products Image\Isotonix\Maximum ORAC\MaximumORAC_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932" y="272678"/>
              <a:ext cx="656595" cy="150644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O:\Product_SC\Communications\Graphics\Products Image\Isotonix\Calcium Plus\CalciumPlus_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814" y="272678"/>
              <a:ext cx="667997" cy="150644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O:\Product_SC\Communications\Graphics\Products Image\HeartHealth\Omega III_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9221" y="619919"/>
              <a:ext cx="644894" cy="12850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roduct_SC\Communications\Graphics\Products Image\Isotonix\OPC-3\OPC-3_P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846" y="633917"/>
              <a:ext cx="618786" cy="13953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76200" y="3017837"/>
            <a:ext cx="1500492" cy="1005678"/>
            <a:chOff x="76200" y="3017837"/>
            <a:chExt cx="1500492" cy="1005678"/>
          </a:xfrm>
        </p:grpSpPr>
        <p:pic>
          <p:nvPicPr>
            <p:cNvPr id="8" name="Picture 2" descr="C:\Users\ShinG\Desktop\4t_truck_white_bg.gif"/>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017837"/>
              <a:ext cx="1271892" cy="912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ShinG\Desktop\AutoShip.jpg"/>
            <p:cNvPicPr>
              <a:picLocks noChangeAspect="1" noChangeArrowheads="1"/>
            </p:cNvPicPr>
            <p:nvPr/>
          </p:nvPicPr>
          <p:blipFill rotWithShape="1">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r="80536" b="75884"/>
            <a:stretch/>
          </p:blipFill>
          <p:spPr bwMode="auto">
            <a:xfrm>
              <a:off x="76200" y="3094037"/>
              <a:ext cx="998159" cy="9294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658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4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725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7750"/>
                            </p:stCondLst>
                            <p:childTnLst>
                              <p:par>
                                <p:cTn id="13" presetID="22" presetClass="entr" presetSubtype="8" fill="hold" grpId="0" nodeType="afterEffect">
                                  <p:stCondLst>
                                    <p:cond delay="0"/>
                                  </p:stCondLst>
                                  <p:iterate type="wd">
                                    <p:tmPct val="45000"/>
                                  </p:iterate>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C:\Users\ShinG\Desktop\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0000">
            <a:off x="-278932" y="415681"/>
            <a:ext cx="3453347" cy="18321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a:bodyPr>
          <a:lstStyle/>
          <a:p>
            <a:r>
              <a:rPr lang="zh-TW" altLang="en-US" dirty="0" smtClean="0">
                <a:latin typeface="Arial" panose="020B0604020202020204" pitchFamily="34" charset="0"/>
                <a:ea typeface="華康儷中黑" panose="020B0509000000000000" pitchFamily="49" charset="-120"/>
                <a:cs typeface="Arial" panose="020B0604020202020204" pitchFamily="34" charset="0"/>
              </a:rPr>
              <a:t>網站更新：</a:t>
            </a:r>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a:p>
            <a:pPr lvl="1"/>
            <a:r>
              <a:rPr lang="en-US" altLang="zh-TW" dirty="0" err="1" smtClean="0">
                <a:latin typeface="Arial" panose="020B0604020202020204" pitchFamily="34" charset="0"/>
                <a:ea typeface="華康儷中黑" panose="020B0509000000000000" pitchFamily="49" charset="-120"/>
                <a:cs typeface="Arial" panose="020B0604020202020204" pitchFamily="34" charset="0"/>
              </a:rPr>
              <a:t>eGifts</a:t>
            </a:r>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a:p>
            <a:pPr lvl="1"/>
            <a:r>
              <a:rPr lang="en-US" altLang="zh-TW" dirty="0">
                <a:latin typeface="Arial" panose="020B0604020202020204" pitchFamily="34" charset="0"/>
                <a:ea typeface="華康儷中黑" panose="020B0509000000000000" pitchFamily="49" charset="-120"/>
                <a:cs typeface="Arial" panose="020B0604020202020204" pitchFamily="34" charset="0"/>
              </a:rPr>
              <a:t>Trends </a:t>
            </a:r>
            <a:r>
              <a:rPr lang="zh-TW" altLang="en-US" dirty="0">
                <a:latin typeface="Arial" panose="020B0604020202020204" pitchFamily="34" charset="0"/>
                <a:ea typeface="華康儷中黑" panose="020B0509000000000000" pitchFamily="49" charset="-120"/>
                <a:cs typeface="Arial" panose="020B0604020202020204" pitchFamily="34" charset="0"/>
              </a:rPr>
              <a:t>潮流</a:t>
            </a:r>
            <a:endParaRPr lang="en-US" altLang="zh-TW" dirty="0">
              <a:latin typeface="Arial" panose="020B0604020202020204" pitchFamily="34" charset="0"/>
              <a:ea typeface="華康儷中黑" panose="020B0509000000000000" pitchFamily="49" charset="-120"/>
              <a:cs typeface="Arial" panose="020B0604020202020204" pitchFamily="34" charset="0"/>
            </a:endParaRPr>
          </a:p>
          <a:p>
            <a:pPr lvl="1"/>
            <a:r>
              <a:rPr lang="zh-TW" altLang="en-US" dirty="0" smtClean="0">
                <a:latin typeface="Arial" panose="020B0604020202020204" pitchFamily="34" charset="0"/>
                <a:ea typeface="華康儷中黑" panose="020B0509000000000000" pitchFamily="49" charset="-120"/>
                <a:cs typeface="Arial" panose="020B0604020202020204" pitchFamily="34" charset="0"/>
              </a:rPr>
              <a:t>禮品卡</a:t>
            </a:r>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a:p>
            <a:pPr lvl="2"/>
            <a:r>
              <a:rPr lang="en-US" altLang="zh-TW" dirty="0" smtClean="0">
                <a:latin typeface="Arial" panose="020B0604020202020204" pitchFamily="34" charset="0"/>
                <a:ea typeface="華康儷中黑" panose="020B0509000000000000" pitchFamily="49" charset="-120"/>
                <a:cs typeface="Arial" panose="020B0604020202020204" pitchFamily="34" charset="0"/>
              </a:rPr>
              <a:t>HK$100,</a:t>
            </a:r>
            <a:r>
              <a:rPr lang="zh-TW" altLang="en-US" dirty="0" smtClean="0">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latin typeface="Arial" panose="020B0604020202020204" pitchFamily="34" charset="0"/>
                <a:ea typeface="華康儷中黑" panose="020B0509000000000000" pitchFamily="49" charset="-120"/>
                <a:cs typeface="Arial" panose="020B0604020202020204" pitchFamily="34" charset="0"/>
              </a:rPr>
              <a:t>HK$300,</a:t>
            </a:r>
            <a:r>
              <a:rPr lang="zh-TW" altLang="en-US" dirty="0" smtClean="0">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latin typeface="Arial" panose="020B0604020202020204" pitchFamily="34" charset="0"/>
                <a:ea typeface="華康儷中黑" panose="020B0509000000000000" pitchFamily="49" charset="-120"/>
                <a:cs typeface="Arial" panose="020B0604020202020204" pitchFamily="34" charset="0"/>
              </a:rPr>
              <a:t>HK$500,</a:t>
            </a:r>
            <a:r>
              <a:rPr lang="zh-TW" altLang="en-US" dirty="0" smtClean="0">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latin typeface="Arial" panose="020B0604020202020204" pitchFamily="34" charset="0"/>
                <a:ea typeface="華康儷中黑" panose="020B0509000000000000" pitchFamily="49" charset="-120"/>
                <a:cs typeface="Arial" panose="020B0604020202020204" pitchFamily="34" charset="0"/>
              </a:rPr>
              <a:t>HK$800,</a:t>
            </a:r>
            <a:r>
              <a:rPr lang="zh-TW" altLang="en-US" dirty="0" smtClean="0">
                <a:latin typeface="Arial" panose="020B0604020202020204" pitchFamily="34" charset="0"/>
                <a:ea typeface="華康儷中黑" panose="020B0509000000000000" pitchFamily="49" charset="-120"/>
                <a:cs typeface="Arial" panose="020B0604020202020204" pitchFamily="34" charset="0"/>
              </a:rPr>
              <a:t> </a:t>
            </a:r>
            <a:r>
              <a:rPr lang="en-US" altLang="zh-TW" dirty="0" smtClean="0">
                <a:latin typeface="Arial" panose="020B0604020202020204" pitchFamily="34" charset="0"/>
                <a:ea typeface="華康儷中黑" panose="020B0509000000000000" pitchFamily="49" charset="-120"/>
                <a:cs typeface="Arial" panose="020B0604020202020204" pitchFamily="34" charset="0"/>
              </a:rPr>
              <a:t>HK$1,000</a:t>
            </a:r>
          </a:p>
          <a:p>
            <a:pPr lvl="1"/>
            <a:r>
              <a:rPr lang="zh-TW" altLang="en-US" dirty="0" smtClean="0">
                <a:latin typeface="Arial" panose="020B0604020202020204" pitchFamily="34" charset="0"/>
                <a:ea typeface="華康儷中黑" panose="020B0509000000000000" pitchFamily="49" charset="-120"/>
                <a:cs typeface="Arial" panose="020B0604020202020204" pitchFamily="34" charset="0"/>
              </a:rPr>
              <a:t>家居顧問</a:t>
            </a:r>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a:p>
            <a:pPr lvl="1"/>
            <a:r>
              <a:rPr lang="en-US" altLang="zh-TW" dirty="0" smtClean="0">
                <a:latin typeface="Arial" panose="020B0604020202020204" pitchFamily="34" charset="0"/>
                <a:ea typeface="華康儷中黑" panose="020B0509000000000000" pitchFamily="49" charset="-120"/>
                <a:cs typeface="Arial" panose="020B0604020202020204" pitchFamily="34" charset="0"/>
              </a:rPr>
              <a:t>Price Alert</a:t>
            </a:r>
          </a:p>
          <a:p>
            <a:pPr lvl="1"/>
            <a:endParaRPr lang="en-US" altLang="zh-TW" dirty="0">
              <a:latin typeface="Arial" panose="020B0604020202020204" pitchFamily="34" charset="0"/>
              <a:ea typeface="華康儷中黑" panose="020B0509000000000000" pitchFamily="49" charset="-120"/>
              <a:cs typeface="Arial" panose="020B0604020202020204" pitchFamily="34" charset="0"/>
            </a:endParaRPr>
          </a:p>
          <a:p>
            <a:pPr lvl="2"/>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a:p>
            <a:pPr lvl="2"/>
            <a:endParaRPr lang="en-US" altLang="zh-TW" dirty="0" smtClean="0">
              <a:latin typeface="Arial" panose="020B0604020202020204" pitchFamily="34" charset="0"/>
              <a:ea typeface="華康儷中黑" panose="020B0509000000000000" pitchFamily="49" charset="-120"/>
              <a:cs typeface="Arial" panose="020B0604020202020204" pitchFamily="34" charset="0"/>
            </a:endParaRPr>
          </a:p>
          <a:p>
            <a:pPr marL="457200" lvl="1" indent="0">
              <a:buNone/>
            </a:pPr>
            <a:endParaRPr lang="en-US" altLang="zh-TW" dirty="0">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67051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hinG\Desktop\gif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ShinG\Desktop\n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278932" y="415681"/>
            <a:ext cx="3453347" cy="18321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4572000"/>
            <a:ext cx="9169020" cy="2458430"/>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676400" y="4871733"/>
            <a:ext cx="5410200" cy="1858963"/>
          </a:xfrm>
        </p:spPr>
        <p:txBody>
          <a:bodyPr>
            <a:normAutofit/>
          </a:bodyPr>
          <a:lstStyle/>
          <a:p>
            <a:pPr marL="0" indent="0" algn="ctr">
              <a:buNone/>
            </a:pPr>
            <a:r>
              <a:rPr lang="en-US" altLang="zh-HK" sz="10000" dirty="0" err="1" smtClean="0">
                <a:solidFill>
                  <a:schemeClr val="bg1"/>
                </a:solidFill>
              </a:rPr>
              <a:t>eGift</a:t>
            </a:r>
            <a:endParaRPr lang="zh-HK" altLang="en-US" sz="10000" dirty="0">
              <a:solidFill>
                <a:schemeClr val="bg1"/>
              </a:solidFill>
            </a:endParaRPr>
          </a:p>
        </p:txBody>
      </p:sp>
    </p:spTree>
    <p:extLst>
      <p:ext uri="{BB962C8B-B14F-4D97-AF65-F5344CB8AC3E}">
        <p14:creationId xmlns:p14="http://schemas.microsoft.com/office/powerpoint/2010/main" val="8905129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519" t="9371" r="15000" b="4406"/>
          <a:stretch/>
        </p:blipFill>
        <p:spPr bwMode="auto">
          <a:xfrm>
            <a:off x="0" y="-7669"/>
            <a:ext cx="9144000" cy="689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6883400" y="4829711"/>
            <a:ext cx="1066800" cy="2667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pic>
        <p:nvPicPr>
          <p:cNvPr id="6" name="Picture 3" descr="C:\Users\ShinG\Desktop\pointing-finger-yioeend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100000">
            <a:off x="5493976" y="5293166"/>
            <a:ext cx="673330" cy="5835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075" t="9333" r="14999" b="5185"/>
          <a:stretch/>
        </p:blipFill>
        <p:spPr bwMode="auto">
          <a:xfrm>
            <a:off x="0" y="-23868"/>
            <a:ext cx="9144000" cy="688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3400961"/>
            <a:ext cx="1066800" cy="1323439"/>
          </a:xfrm>
          <a:prstGeom prst="rect">
            <a:avLst/>
          </a:prstGeom>
          <a:noFill/>
        </p:spPr>
        <p:txBody>
          <a:bodyPr wrap="square" rtlCol="0">
            <a:spAutoFit/>
          </a:bodyPr>
          <a:lstStyle/>
          <a:p>
            <a:r>
              <a:rPr lang="en-US" altLang="zh-TW" sz="8000" dirty="0" smtClean="0">
                <a:solidFill>
                  <a:srgbClr val="4BACC6">
                    <a:lumMod val="75000"/>
                  </a:srgbClr>
                </a:solidFill>
              </a:rPr>
              <a:t>1</a:t>
            </a:r>
            <a:endParaRPr lang="zh-HK" altLang="en-US" sz="8000" dirty="0">
              <a:solidFill>
                <a:srgbClr val="4BACC6">
                  <a:lumMod val="75000"/>
                </a:srgbClr>
              </a:solidFill>
            </a:endParaRPr>
          </a:p>
        </p:txBody>
      </p:sp>
      <p:sp>
        <p:nvSpPr>
          <p:cNvPr id="9" name="TextBox 8"/>
          <p:cNvSpPr txBox="1"/>
          <p:nvPr/>
        </p:nvSpPr>
        <p:spPr>
          <a:xfrm>
            <a:off x="152400" y="4467761"/>
            <a:ext cx="1066800" cy="1323439"/>
          </a:xfrm>
          <a:prstGeom prst="rect">
            <a:avLst/>
          </a:prstGeom>
          <a:noFill/>
        </p:spPr>
        <p:txBody>
          <a:bodyPr wrap="square" rtlCol="0">
            <a:spAutoFit/>
          </a:bodyPr>
          <a:lstStyle/>
          <a:p>
            <a:r>
              <a:rPr lang="en-US" altLang="zh-TW" sz="8000" dirty="0" smtClean="0">
                <a:solidFill>
                  <a:srgbClr val="4BACC6">
                    <a:lumMod val="75000"/>
                  </a:srgbClr>
                </a:solidFill>
              </a:rPr>
              <a:t>2</a:t>
            </a:r>
            <a:endParaRPr lang="zh-HK" altLang="en-US" sz="8000" dirty="0">
              <a:solidFill>
                <a:srgbClr val="4BACC6">
                  <a:lumMod val="75000"/>
                </a:srgbClr>
              </a:solidFill>
            </a:endParaRPr>
          </a:p>
        </p:txBody>
      </p:sp>
      <p:sp>
        <p:nvSpPr>
          <p:cNvPr id="10" name="TextBox 9"/>
          <p:cNvSpPr txBox="1"/>
          <p:nvPr/>
        </p:nvSpPr>
        <p:spPr>
          <a:xfrm>
            <a:off x="152400" y="5562600"/>
            <a:ext cx="1066800" cy="1323439"/>
          </a:xfrm>
          <a:prstGeom prst="rect">
            <a:avLst/>
          </a:prstGeom>
          <a:noFill/>
        </p:spPr>
        <p:txBody>
          <a:bodyPr wrap="square" rtlCol="0">
            <a:spAutoFit/>
          </a:bodyPr>
          <a:lstStyle/>
          <a:p>
            <a:r>
              <a:rPr lang="en-US" altLang="zh-TW" sz="8000" dirty="0" smtClean="0">
                <a:solidFill>
                  <a:srgbClr val="4BACC6">
                    <a:lumMod val="75000"/>
                  </a:srgbClr>
                </a:solidFill>
              </a:rPr>
              <a:t>3</a:t>
            </a:r>
            <a:endParaRPr lang="zh-HK" altLang="en-US" sz="8000" dirty="0">
              <a:solidFill>
                <a:srgbClr val="4BACC6">
                  <a:lumMod val="75000"/>
                </a:srgbClr>
              </a:solidFill>
            </a:endParaRPr>
          </a:p>
        </p:txBody>
      </p:sp>
      <p:sp>
        <p:nvSpPr>
          <p:cNvPr id="16" name="Rounded Rectangle 15"/>
          <p:cNvSpPr/>
          <p:nvPr/>
        </p:nvSpPr>
        <p:spPr>
          <a:xfrm>
            <a:off x="7442200" y="2445656"/>
            <a:ext cx="1066800" cy="2667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pic>
        <p:nvPicPr>
          <p:cNvPr id="11" name="Picture 3" descr="C:\Users\ShinG\Desktop\pointing-finger-yioeend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100000">
            <a:off x="6140337" y="4033643"/>
            <a:ext cx="673330" cy="5835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2482" t="9680" r="13358" b="4269"/>
          <a:stretch/>
        </p:blipFill>
        <p:spPr bwMode="auto">
          <a:xfrm>
            <a:off x="0" y="0"/>
            <a:ext cx="9144000" cy="663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806498" y="2971800"/>
            <a:ext cx="919163" cy="12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sp>
        <p:nvSpPr>
          <p:cNvPr id="19" name="Rectangle 18"/>
          <p:cNvSpPr/>
          <p:nvPr/>
        </p:nvSpPr>
        <p:spPr>
          <a:xfrm>
            <a:off x="1811104" y="3179253"/>
            <a:ext cx="919163" cy="147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sp>
        <p:nvSpPr>
          <p:cNvPr id="21" name="Rounded Rectangle 20"/>
          <p:cNvSpPr/>
          <p:nvPr/>
        </p:nvSpPr>
        <p:spPr>
          <a:xfrm>
            <a:off x="94343" y="5759115"/>
            <a:ext cx="1066800" cy="2667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pic>
        <p:nvPicPr>
          <p:cNvPr id="22" name="Picture 3" descr="C:\Users\ShinG\Desktop\pointing-finger-yioeend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100000">
            <a:off x="2089705" y="4528535"/>
            <a:ext cx="673330" cy="583553"/>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5955" r="1258" b="3809"/>
          <a:stretch/>
        </p:blipFill>
        <p:spPr bwMode="auto">
          <a:xfrm>
            <a:off x="10058400" y="-2257551"/>
            <a:ext cx="914944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 y="-36953"/>
            <a:ext cx="9144001" cy="6922819"/>
            <a:chOff x="-2" y="-36953"/>
            <a:chExt cx="9144001" cy="6922819"/>
          </a:xfrm>
        </p:grpSpPr>
        <p:pic>
          <p:nvPicPr>
            <p:cNvPr id="205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2531" t="9381" r="13560" b="4583"/>
            <a:stretch/>
          </p:blipFill>
          <p:spPr bwMode="auto">
            <a:xfrm>
              <a:off x="-1" y="242447"/>
              <a:ext cx="9131189" cy="664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 y="-36953"/>
              <a:ext cx="9144001" cy="623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8288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500"/>
                            </p:stCondLst>
                            <p:childTnLst>
                              <p:par>
                                <p:cTn id="9" presetID="42"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path" presetSubtype="0" accel="50000" decel="50000" fill="hold" nodeType="afterEffect">
                                  <p:stCondLst>
                                    <p:cond delay="0"/>
                                  </p:stCondLst>
                                  <p:childTnLst>
                                    <p:animMotion origin="layout" path="M 2.22222E-6 -1.48148E-6 L 0.18472 -0.0419 " pathEditMode="relative" rAng="0" ptsTypes="AA">
                                      <p:cBhvr>
                                        <p:cTn id="16" dur="2000" fill="hold"/>
                                        <p:tgtEl>
                                          <p:spTgt spid="6"/>
                                        </p:tgtEl>
                                        <p:attrNameLst>
                                          <p:attrName>ppt_x</p:attrName>
                                          <p:attrName>ppt_y</p:attrName>
                                        </p:attrNameLst>
                                      </p:cBhvr>
                                      <p:rCtr x="9236" y="-2106"/>
                                    </p:animMotion>
                                  </p:childTnLst>
                                </p:cTn>
                              </p:par>
                            </p:childTnLst>
                          </p:cTn>
                        </p:par>
                        <p:par>
                          <p:cTn id="17" fill="hold">
                            <p:stCondLst>
                              <p:cond delay="5000"/>
                            </p:stCondLst>
                            <p:childTnLst>
                              <p:par>
                                <p:cTn id="18" presetID="26" presetClass="emph" presetSubtype="0" repeatCount="2000" fill="hold" nodeType="afterEffect">
                                  <p:stCondLst>
                                    <p:cond delay="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childTnLst>
                          </p:cTn>
                        </p:par>
                        <p:par>
                          <p:cTn id="21" fill="hold">
                            <p:stCondLst>
                              <p:cond delay="6000"/>
                            </p:stCondLst>
                            <p:childTnLst>
                              <p:par>
                                <p:cTn id="22" presetID="10" presetClass="entr" presetSubtype="0" fill="hold" nodeType="afterEffect">
                                  <p:stCondLst>
                                    <p:cond delay="100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par>
                          <p:cTn id="25" fill="hold">
                            <p:stCondLst>
                              <p:cond delay="750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85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9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10500"/>
                            </p:stCondLst>
                            <p:childTnLst>
                              <p:par>
                                <p:cTn id="44" presetID="42" presetClass="entr" presetSubtype="0" fill="hold" nodeType="after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12500"/>
                            </p:stCondLst>
                            <p:childTnLst>
                              <p:par>
                                <p:cTn id="50" presetID="22" presetClass="entr" presetSubtype="4"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par>
                          <p:cTn id="53" fill="hold">
                            <p:stCondLst>
                              <p:cond delay="13000"/>
                            </p:stCondLst>
                            <p:childTnLst>
                              <p:par>
                                <p:cTn id="54" presetID="42" presetClass="path" presetSubtype="0" accel="50000" decel="50000" fill="hold" nodeType="afterEffect">
                                  <p:stCondLst>
                                    <p:cond delay="1000"/>
                                  </p:stCondLst>
                                  <p:childTnLst>
                                    <p:animMotion origin="layout" path="M 3.33333E-6 2.22222E-6 L 0.15833 -0.20625 " pathEditMode="relative" rAng="0" ptsTypes="AA">
                                      <p:cBhvr>
                                        <p:cTn id="55" dur="2000" fill="hold"/>
                                        <p:tgtEl>
                                          <p:spTgt spid="11"/>
                                        </p:tgtEl>
                                        <p:attrNameLst>
                                          <p:attrName>ppt_x</p:attrName>
                                          <p:attrName>ppt_y</p:attrName>
                                        </p:attrNameLst>
                                      </p:cBhvr>
                                      <p:rCtr x="7917" y="-10324"/>
                                    </p:animMotion>
                                  </p:childTnLst>
                                </p:cTn>
                              </p:par>
                            </p:childTnLst>
                          </p:cTn>
                        </p:par>
                        <p:par>
                          <p:cTn id="56" fill="hold">
                            <p:stCondLst>
                              <p:cond delay="16000"/>
                            </p:stCondLst>
                            <p:childTnLst>
                              <p:par>
                                <p:cTn id="57" presetID="26" presetClass="emph" presetSubtype="0" repeatCount="2000" fill="hold" nodeType="afterEffect">
                                  <p:stCondLst>
                                    <p:cond delay="0"/>
                                  </p:stCondLst>
                                  <p:childTnLst>
                                    <p:animEffect transition="out" filter="fade">
                                      <p:cBhvr>
                                        <p:cTn id="58" dur="500" tmFilter="0, 0; .2, .5; .8, .5; 1, 0"/>
                                        <p:tgtEl>
                                          <p:spTgt spid="11"/>
                                        </p:tgtEl>
                                      </p:cBhvr>
                                    </p:animEffect>
                                    <p:animScale>
                                      <p:cBhvr>
                                        <p:cTn id="59" dur="250" autoRev="1" fill="hold"/>
                                        <p:tgtEl>
                                          <p:spTgt spid="11"/>
                                        </p:tgtEl>
                                      </p:cBhvr>
                                      <p:by x="105000" y="105000"/>
                                    </p:animScale>
                                  </p:childTnLst>
                                </p:cTn>
                              </p:par>
                            </p:childTnLst>
                          </p:cTn>
                        </p:par>
                        <p:par>
                          <p:cTn id="60" fill="hold">
                            <p:stCondLst>
                              <p:cond delay="17000"/>
                            </p:stCondLst>
                            <p:childTnLst>
                              <p:par>
                                <p:cTn id="61" presetID="10" presetClass="entr" presetSubtype="0" fill="hold" nodeType="afterEffect">
                                  <p:stCondLst>
                                    <p:cond delay="500"/>
                                  </p:stCondLst>
                                  <p:childTnLst>
                                    <p:set>
                                      <p:cBhvr>
                                        <p:cTn id="62" dur="1" fill="hold">
                                          <p:stCondLst>
                                            <p:cond delay="0"/>
                                          </p:stCondLst>
                                        </p:cTn>
                                        <p:tgtEl>
                                          <p:spTgt spid="2052"/>
                                        </p:tgtEl>
                                        <p:attrNameLst>
                                          <p:attrName>style.visibility</p:attrName>
                                        </p:attrNameLst>
                                      </p:cBhvr>
                                      <p:to>
                                        <p:strVal val="visible"/>
                                      </p:to>
                                    </p:set>
                                    <p:animEffect transition="in" filter="fade">
                                      <p:cBhvr>
                                        <p:cTn id="63" dur="500"/>
                                        <p:tgtEl>
                                          <p:spTgt spid="2052"/>
                                        </p:tgtEl>
                                      </p:cBhvr>
                                    </p:animEffect>
                                  </p:childTnLst>
                                </p:cTn>
                              </p:par>
                              <p:par>
                                <p:cTn id="64" presetID="22" presetClass="entr" presetSubtype="4" fill="hold" grpId="1" nodeType="withEffect">
                                  <p:stCondLst>
                                    <p:cond delay="500"/>
                                  </p:stCondLst>
                                  <p:childTnLst>
                                    <p:set>
                                      <p:cBhvr>
                                        <p:cTn id="65" dur="1" fill="hold">
                                          <p:stCondLst>
                                            <p:cond delay="0"/>
                                          </p:stCondLst>
                                        </p:cTn>
                                        <p:tgtEl>
                                          <p:spTgt spid="8"/>
                                        </p:tgtEl>
                                        <p:attrNameLst>
                                          <p:attrName>style.visibility</p:attrName>
                                        </p:attrNameLst>
                                      </p:cBhvr>
                                      <p:to>
                                        <p:strVal val="visible"/>
                                      </p:to>
                                    </p:set>
                                    <p:animEffect transition="in" filter="wipe(down)">
                                      <p:cBhvr>
                                        <p:cTn id="66" dur="500"/>
                                        <p:tgtEl>
                                          <p:spTgt spid="8"/>
                                        </p:tgtEl>
                                      </p:cBhvr>
                                    </p:animEffect>
                                  </p:childTnLst>
                                </p:cTn>
                              </p:par>
                              <p:par>
                                <p:cTn id="67" presetID="22" presetClass="entr" presetSubtype="4" fill="hold" grpId="1" nodeType="withEffect">
                                  <p:stCondLst>
                                    <p:cond delay="500"/>
                                  </p:stCondLst>
                                  <p:childTnLst>
                                    <p:set>
                                      <p:cBhvr>
                                        <p:cTn id="68" dur="1" fill="hold">
                                          <p:stCondLst>
                                            <p:cond delay="0"/>
                                          </p:stCondLst>
                                        </p:cTn>
                                        <p:tgtEl>
                                          <p:spTgt spid="19"/>
                                        </p:tgtEl>
                                        <p:attrNameLst>
                                          <p:attrName>style.visibility</p:attrName>
                                        </p:attrNameLst>
                                      </p:cBhvr>
                                      <p:to>
                                        <p:strVal val="visible"/>
                                      </p:to>
                                    </p:set>
                                    <p:animEffect transition="in" filter="wipe(down)">
                                      <p:cBhvr>
                                        <p:cTn id="69" dur="500"/>
                                        <p:tgtEl>
                                          <p:spTgt spid="19"/>
                                        </p:tgtEl>
                                      </p:cBhvr>
                                    </p:animEffect>
                                  </p:childTnLst>
                                </p:cTn>
                              </p:par>
                            </p:childTnLst>
                          </p:cTn>
                        </p:par>
                        <p:par>
                          <p:cTn id="70" fill="hold">
                            <p:stCondLst>
                              <p:cond delay="18000"/>
                            </p:stCondLst>
                            <p:childTnLst>
                              <p:par>
                                <p:cTn id="71" presetID="22" presetClass="exit" presetSubtype="8" fill="hold" grpId="0" nodeType="afterEffect">
                                  <p:stCondLst>
                                    <p:cond delay="1000"/>
                                  </p:stCondLst>
                                  <p:childTnLst>
                                    <p:animEffect transition="out" filter="wipe(left)">
                                      <p:cBhvr>
                                        <p:cTn id="72" dur="1000"/>
                                        <p:tgtEl>
                                          <p:spTgt spid="8"/>
                                        </p:tgtEl>
                                      </p:cBhvr>
                                    </p:animEffect>
                                    <p:set>
                                      <p:cBhvr>
                                        <p:cTn id="73" dur="1" fill="hold">
                                          <p:stCondLst>
                                            <p:cond delay="999"/>
                                          </p:stCondLst>
                                        </p:cTn>
                                        <p:tgtEl>
                                          <p:spTgt spid="8"/>
                                        </p:tgtEl>
                                        <p:attrNameLst>
                                          <p:attrName>style.visibility</p:attrName>
                                        </p:attrNameLst>
                                      </p:cBhvr>
                                      <p:to>
                                        <p:strVal val="hidden"/>
                                      </p:to>
                                    </p:set>
                                  </p:childTnLst>
                                </p:cTn>
                              </p:par>
                            </p:childTnLst>
                          </p:cTn>
                        </p:par>
                        <p:par>
                          <p:cTn id="74" fill="hold">
                            <p:stCondLst>
                              <p:cond delay="20000"/>
                            </p:stCondLst>
                            <p:childTnLst>
                              <p:par>
                                <p:cTn id="75" presetID="22" presetClass="exit" presetSubtype="8" fill="hold" grpId="0" nodeType="afterEffect">
                                  <p:stCondLst>
                                    <p:cond delay="500"/>
                                  </p:stCondLst>
                                  <p:childTnLst>
                                    <p:animEffect transition="out" filter="wipe(left)">
                                      <p:cBhvr>
                                        <p:cTn id="76" dur="1000"/>
                                        <p:tgtEl>
                                          <p:spTgt spid="19"/>
                                        </p:tgtEl>
                                      </p:cBhvr>
                                    </p:animEffect>
                                    <p:set>
                                      <p:cBhvr>
                                        <p:cTn id="77" dur="1" fill="hold">
                                          <p:stCondLst>
                                            <p:cond delay="999"/>
                                          </p:stCondLst>
                                        </p:cTn>
                                        <p:tgtEl>
                                          <p:spTgt spid="19"/>
                                        </p:tgtEl>
                                        <p:attrNameLst>
                                          <p:attrName>style.visibility</p:attrName>
                                        </p:attrNameLst>
                                      </p:cBhvr>
                                      <p:to>
                                        <p:strVal val="hidden"/>
                                      </p:to>
                                    </p:set>
                                  </p:childTnLst>
                                </p:cTn>
                              </p:par>
                            </p:childTnLst>
                          </p:cTn>
                        </p:par>
                        <p:par>
                          <p:cTn id="78" fill="hold">
                            <p:stCondLst>
                              <p:cond delay="21500"/>
                            </p:stCondLst>
                            <p:childTnLst>
                              <p:par>
                                <p:cTn id="79" presetID="22" presetClass="entr" presetSubtype="4"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down)">
                                      <p:cBhvr>
                                        <p:cTn id="81" dur="500"/>
                                        <p:tgtEl>
                                          <p:spTgt spid="21"/>
                                        </p:tgtEl>
                                      </p:cBhvr>
                                    </p:animEffect>
                                  </p:childTnLst>
                                </p:cTn>
                              </p:par>
                            </p:childTnLst>
                          </p:cTn>
                        </p:par>
                        <p:par>
                          <p:cTn id="82" fill="hold">
                            <p:stCondLst>
                              <p:cond delay="22000"/>
                            </p:stCondLst>
                            <p:childTnLst>
                              <p:par>
                                <p:cTn id="83" presetID="42" presetClass="entr" presetSubtype="0" fill="hold" nodeType="afterEffect">
                                  <p:stCondLst>
                                    <p:cond delay="100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childTnLst>
                          </p:cTn>
                        </p:par>
                        <p:par>
                          <p:cTn id="88" fill="hold">
                            <p:stCondLst>
                              <p:cond delay="24000"/>
                            </p:stCondLst>
                            <p:childTnLst>
                              <p:par>
                                <p:cTn id="89" presetID="42" presetClass="path" presetSubtype="0" accel="50000" decel="50000" fill="hold" nodeType="afterEffect">
                                  <p:stCondLst>
                                    <p:cond delay="0"/>
                                  </p:stCondLst>
                                  <p:childTnLst>
                                    <p:animMotion origin="layout" path="M -2.5E-6 -3.33333E-6 L -0.21614 0.20695 " pathEditMode="relative" rAng="0" ptsTypes="AA">
                                      <p:cBhvr>
                                        <p:cTn id="90" dur="2000" fill="hold"/>
                                        <p:tgtEl>
                                          <p:spTgt spid="22"/>
                                        </p:tgtEl>
                                        <p:attrNameLst>
                                          <p:attrName>ppt_x</p:attrName>
                                          <p:attrName>ppt_y</p:attrName>
                                        </p:attrNameLst>
                                      </p:cBhvr>
                                      <p:rCtr x="-10816" y="10347"/>
                                    </p:animMotion>
                                  </p:childTnLst>
                                </p:cTn>
                              </p:par>
                            </p:childTnLst>
                          </p:cTn>
                        </p:par>
                        <p:par>
                          <p:cTn id="91" fill="hold">
                            <p:stCondLst>
                              <p:cond delay="26000"/>
                            </p:stCondLst>
                            <p:childTnLst>
                              <p:par>
                                <p:cTn id="92" presetID="26" presetClass="emph" presetSubtype="0" repeatCount="2000" fill="hold" nodeType="afterEffect">
                                  <p:stCondLst>
                                    <p:cond delay="0"/>
                                  </p:stCondLst>
                                  <p:childTnLst>
                                    <p:animEffect transition="out" filter="fade">
                                      <p:cBhvr>
                                        <p:cTn id="93" dur="500" tmFilter="0, 0; .2, .5; .8, .5; 1, 0"/>
                                        <p:tgtEl>
                                          <p:spTgt spid="22"/>
                                        </p:tgtEl>
                                      </p:cBhvr>
                                    </p:animEffect>
                                    <p:animScale>
                                      <p:cBhvr>
                                        <p:cTn id="94" dur="250" autoRev="1" fill="hold"/>
                                        <p:tgtEl>
                                          <p:spTgt spid="22"/>
                                        </p:tgtEl>
                                      </p:cBhvr>
                                      <p:by x="105000" y="105000"/>
                                    </p:animScale>
                                  </p:childTnLst>
                                </p:cTn>
                              </p:par>
                            </p:childTnLst>
                          </p:cTn>
                        </p:par>
                        <p:par>
                          <p:cTn id="95" fill="hold">
                            <p:stCondLst>
                              <p:cond delay="27000"/>
                            </p:stCondLst>
                            <p:childTnLst>
                              <p:par>
                                <p:cTn id="96" presetID="10" presetClass="entr" presetSubtype="0" fill="hold" nodeType="afterEffect">
                                  <p:stCondLst>
                                    <p:cond delay="500"/>
                                  </p:stCondLst>
                                  <p:childTnLst>
                                    <p:set>
                                      <p:cBhvr>
                                        <p:cTn id="97" dur="1" fill="hold">
                                          <p:stCondLst>
                                            <p:cond delay="0"/>
                                          </p:stCondLst>
                                        </p:cTn>
                                        <p:tgtEl>
                                          <p:spTgt spid="9223"/>
                                        </p:tgtEl>
                                        <p:attrNameLst>
                                          <p:attrName>style.visibility</p:attrName>
                                        </p:attrNameLst>
                                      </p:cBhvr>
                                      <p:to>
                                        <p:strVal val="visible"/>
                                      </p:to>
                                    </p:set>
                                    <p:animEffect transition="in" filter="fade">
                                      <p:cBhvr>
                                        <p:cTn id="98" dur="1000"/>
                                        <p:tgtEl>
                                          <p:spTgt spid="9223"/>
                                        </p:tgtEl>
                                      </p:cBhvr>
                                    </p:animEffect>
                                  </p:childTnLst>
                                </p:cTn>
                              </p:par>
                            </p:childTnLst>
                          </p:cTn>
                        </p:par>
                        <p:par>
                          <p:cTn id="99" fill="hold">
                            <p:stCondLst>
                              <p:cond delay="28500"/>
                            </p:stCondLst>
                            <p:childTnLst>
                              <p:par>
                                <p:cTn id="100" presetID="10" presetClass="entr" presetSubtype="0" fill="hold" nodeType="after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0" grpId="0"/>
      <p:bldP spid="16" grpId="0" animBg="1"/>
      <p:bldP spid="8" grpId="0" animBg="1"/>
      <p:bldP spid="8" grpId="1" animBg="1"/>
      <p:bldP spid="19" grpId="0" animBg="1"/>
      <p:bldP spid="19" grpId="1"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92" t="15852" r="13703" b="8296"/>
          <a:stretch/>
        </p:blipFill>
        <p:spPr bwMode="auto">
          <a:xfrm>
            <a:off x="0" y="736600"/>
            <a:ext cx="9161463" cy="58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030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grpSp>
        <p:nvGrpSpPr>
          <p:cNvPr id="6" name="Group 5"/>
          <p:cNvGrpSpPr/>
          <p:nvPr/>
        </p:nvGrpSpPr>
        <p:grpSpPr>
          <a:xfrm>
            <a:off x="-1219200" y="0"/>
            <a:ext cx="11887200" cy="20893008"/>
            <a:chOff x="-1219200" y="0"/>
            <a:chExt cx="11887200" cy="20893008"/>
          </a:xfrm>
        </p:grpSpPr>
        <p:grpSp>
          <p:nvGrpSpPr>
            <p:cNvPr id="5" name="Group 4"/>
            <p:cNvGrpSpPr/>
            <p:nvPr/>
          </p:nvGrpSpPr>
          <p:grpSpPr>
            <a:xfrm>
              <a:off x="-1219200" y="0"/>
              <a:ext cx="11887200" cy="20893008"/>
              <a:chOff x="-1981200" y="0"/>
              <a:chExt cx="11887200" cy="20893008"/>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78" b="19270"/>
              <a:stretch/>
            </p:blipFill>
            <p:spPr bwMode="auto">
              <a:xfrm>
                <a:off x="-1981200" y="0"/>
                <a:ext cx="11887200" cy="711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33400" y="2895600"/>
                <a:ext cx="8953500" cy="17997408"/>
                <a:chOff x="-1219200" y="-4962525"/>
                <a:chExt cx="8804275" cy="17697451"/>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561" r="2084" b="11017"/>
                <a:stretch/>
              </p:blipFill>
              <p:spPr bwMode="auto">
                <a:xfrm>
                  <a:off x="-1219200" y="-4962525"/>
                  <a:ext cx="8804275"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488" r="2084" b="14857"/>
                <a:stretch/>
              </p:blipFill>
              <p:spPr bwMode="auto">
                <a:xfrm>
                  <a:off x="-1219200" y="1038225"/>
                  <a:ext cx="8804275" cy="565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6356" r="2084" b="9428"/>
                <a:stretch/>
              </p:blipFill>
              <p:spPr bwMode="auto">
                <a:xfrm>
                  <a:off x="-1219200" y="6677026"/>
                  <a:ext cx="8804275"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372" t="9484" r="39423" b="89047"/>
            <a:stretch/>
          </p:blipFill>
          <p:spPr bwMode="auto">
            <a:xfrm>
              <a:off x="3911599" y="267119"/>
              <a:ext cx="1422401" cy="21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2" descr="C:\Users\ShinG\Desktop\n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00000">
            <a:off x="-278932" y="415681"/>
            <a:ext cx="3453347" cy="18321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 y="4572000"/>
            <a:ext cx="9169020" cy="2458430"/>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2"/>
          <p:cNvSpPr txBox="1">
            <a:spLocks/>
          </p:cNvSpPr>
          <p:nvPr/>
        </p:nvSpPr>
        <p:spPr>
          <a:xfrm>
            <a:off x="228600" y="4846637"/>
            <a:ext cx="8229600" cy="1858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buFont typeface="Arial" panose="020B0604020202020204" pitchFamily="34" charset="0"/>
              <a:buNone/>
            </a:pPr>
            <a:r>
              <a:rPr lang="en-US" altLang="zh-TW" sz="10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Trend</a:t>
            </a:r>
            <a:r>
              <a:rPr lang="zh-TW" altLang="en-US" sz="10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潮流</a:t>
            </a:r>
            <a:endParaRPr lang="en-US" altLang="zh-TW" sz="10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0" indent="0" algn="ctr">
              <a:buFont typeface="Arial" panose="020B0604020202020204" pitchFamily="34" charset="0"/>
              <a:buNone/>
            </a:pPr>
            <a:endParaRPr lang="zh-HK" altLang="en-US" dirty="0">
              <a:solidFill>
                <a:prstClr val="white"/>
              </a:solidFill>
            </a:endParaRPr>
          </a:p>
        </p:txBody>
      </p:sp>
    </p:spTree>
    <p:extLst>
      <p:ext uri="{BB962C8B-B14F-4D97-AF65-F5344CB8AC3E}">
        <p14:creationId xmlns:p14="http://schemas.microsoft.com/office/powerpoint/2010/main" val="383148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par>
                          <p:cTn id="14" fill="hold">
                            <p:stCondLst>
                              <p:cond delay="500"/>
                            </p:stCondLst>
                            <p:childTnLst>
                              <p:par>
                                <p:cTn id="15" presetID="42" presetClass="path" presetSubtype="0" accel="50000" decel="50000" fill="hold" nodeType="afterEffect">
                                  <p:stCondLst>
                                    <p:cond delay="1000"/>
                                  </p:stCondLst>
                                  <p:childTnLst>
                                    <p:animMotion origin="layout" path="M 3.33333E-6 1.85185E-6 L 3.33333E-6 -1.38982 " pathEditMode="relative" rAng="0" ptsTypes="AA">
                                      <p:cBhvr>
                                        <p:cTn id="16" dur="8000" fill="hold"/>
                                        <p:tgtEl>
                                          <p:spTgt spid="6"/>
                                        </p:tgtEl>
                                        <p:attrNameLst>
                                          <p:attrName>ppt_x</p:attrName>
                                          <p:attrName>ppt_y</p:attrName>
                                        </p:attrNameLst>
                                      </p:cBhvr>
                                      <p:rCtr x="0" y="-6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6" t="9778" r="17222" b="7111"/>
          <a:stretch/>
        </p:blipFill>
        <p:spPr bwMode="auto">
          <a:xfrm>
            <a:off x="0" y="0"/>
            <a:ext cx="9144000" cy="7065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861" t="10001" r="16666" b="5333"/>
          <a:stretch/>
        </p:blipFill>
        <p:spPr bwMode="auto">
          <a:xfrm>
            <a:off x="-1" y="19050"/>
            <a:ext cx="9118259" cy="704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674" t="9886" r="16870" b="4781"/>
          <a:stretch/>
        </p:blipFill>
        <p:spPr bwMode="auto">
          <a:xfrm>
            <a:off x="-2" y="-1"/>
            <a:ext cx="9144001" cy="7124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72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circle(in)">
                                      <p:cBhvr>
                                        <p:cTn id="12"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652001" cy="14221644"/>
            <a:chOff x="0" y="0"/>
            <a:chExt cx="9652001" cy="14221644"/>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391" t="9312" r="15238" b="7217"/>
            <a:stretch/>
          </p:blipFill>
          <p:spPr bwMode="auto">
            <a:xfrm>
              <a:off x="0" y="0"/>
              <a:ext cx="9652001" cy="715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238" t="10948" r="14391" b="6624"/>
            <a:stretch/>
          </p:blipFill>
          <p:spPr bwMode="auto">
            <a:xfrm>
              <a:off x="0" y="7155543"/>
              <a:ext cx="9652001" cy="706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7372" t="9484" r="39423" b="89291"/>
            <a:stretch/>
          </p:blipFill>
          <p:spPr bwMode="auto">
            <a:xfrm>
              <a:off x="4073525" y="262664"/>
              <a:ext cx="1422401" cy="17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778" t="34356" r="46944" b="44311"/>
          <a:stretch/>
        </p:blipFill>
        <p:spPr bwMode="auto">
          <a:xfrm>
            <a:off x="2445281" y="2209800"/>
            <a:ext cx="4441294" cy="195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248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500"/>
                                  </p:stCondLst>
                                  <p:childTnLst>
                                    <p:animMotion origin="layout" path="M 2.22222E-6 4.44444E-6 L 2.22222E-6 -1.00348 " pathEditMode="relative" rAng="0" ptsTypes="AA">
                                      <p:cBhvr>
                                        <p:cTn id="6" dur="6000" fill="hold"/>
                                        <p:tgtEl>
                                          <p:spTgt spid="6"/>
                                        </p:tgtEl>
                                        <p:attrNameLst>
                                          <p:attrName>ppt_x</p:attrName>
                                          <p:attrName>ppt_y</p:attrName>
                                        </p:attrNameLst>
                                      </p:cBhvr>
                                      <p:rCtr x="0" y="-50185"/>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anim calcmode="lin" valueType="num">
                                      <p:cBhvr>
                                        <p:cTn id="12" dur="1000" fill="hold"/>
                                        <p:tgtEl>
                                          <p:spTgt spid="3074"/>
                                        </p:tgtEl>
                                        <p:attrNameLst>
                                          <p:attrName>ppt_x</p:attrName>
                                        </p:attrNameLst>
                                      </p:cBhvr>
                                      <p:tavLst>
                                        <p:tav tm="0">
                                          <p:val>
                                            <p:strVal val="#ppt_x"/>
                                          </p:val>
                                        </p:tav>
                                        <p:tav tm="100000">
                                          <p:val>
                                            <p:strVal val="#ppt_x"/>
                                          </p:val>
                                        </p:tav>
                                      </p:tavLst>
                                    </p:anim>
                                    <p:anim calcmode="lin" valueType="num">
                                      <p:cBhvr>
                                        <p:cTn id="1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224954"/>
            <a:chOff x="0" y="0"/>
            <a:chExt cx="9144000" cy="6224954"/>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000" t="9499" r="12903" b="7612"/>
            <a:stretch/>
          </p:blipFill>
          <p:spPr bwMode="auto">
            <a:xfrm>
              <a:off x="0" y="0"/>
              <a:ext cx="9144000" cy="6224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24200" y="2408005"/>
              <a:ext cx="2667000" cy="34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4" name="Picture 2" descr="C:\Users\ShinG\Desktop\n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278932" y="415681"/>
            <a:ext cx="3453347" cy="18321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 y="4399570"/>
            <a:ext cx="9169020" cy="2458430"/>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533400" y="5029200"/>
            <a:ext cx="8153400" cy="1752600"/>
          </a:xfrm>
        </p:spPr>
        <p:txBody>
          <a:bodyPr>
            <a:normAutofit/>
          </a:bodyPr>
          <a:lstStyle/>
          <a:p>
            <a:pPr marL="0" lvl="1" indent="0" algn="ctr">
              <a:buNone/>
            </a:pPr>
            <a:r>
              <a:rPr lang="en-US" altLang="zh-TW" sz="7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Gift Card </a:t>
            </a:r>
            <a:r>
              <a:rPr lang="zh-TW" altLang="en-US" sz="7000" dirty="0" smtClean="0">
                <a:solidFill>
                  <a:schemeClr val="bg1"/>
                </a:solidFill>
                <a:latin typeface="Arial" panose="020B0604020202020204" pitchFamily="34" charset="0"/>
                <a:ea typeface="華康儷中黑" panose="020B0509000000000000" pitchFamily="49" charset="-120"/>
                <a:cs typeface="Arial" panose="020B0604020202020204" pitchFamily="34" charset="0"/>
              </a:rPr>
              <a:t>禮品卡</a:t>
            </a:r>
            <a:endParaRPr lang="en-US" altLang="zh-TW" sz="7000" dirty="0">
              <a:solidFill>
                <a:schemeClr val="bg1"/>
              </a:solidFill>
              <a:latin typeface="Arial" panose="020B0604020202020204" pitchFamily="34" charset="0"/>
              <a:ea typeface="華康儷中黑" panose="020B0509000000000000" pitchFamily="49" charset="-120"/>
              <a:cs typeface="Arial" panose="020B0604020202020204" pitchFamily="34" charset="0"/>
            </a:endParaRPr>
          </a:p>
          <a:p>
            <a:pPr marL="0" indent="0" algn="ctr">
              <a:buNone/>
            </a:pPr>
            <a:endParaRPr lang="zh-HK" altLang="en-US" sz="7000" dirty="0">
              <a:solidFill>
                <a:schemeClr val="bg1"/>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5" name="Rectangle 14"/>
          <p:cNvSpPr/>
          <p:nvPr/>
        </p:nvSpPr>
        <p:spPr>
          <a:xfrm>
            <a:off x="2990733" y="3059519"/>
            <a:ext cx="1466967" cy="34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p:cNvGrpSpPr/>
          <p:nvPr/>
        </p:nvGrpSpPr>
        <p:grpSpPr>
          <a:xfrm>
            <a:off x="3124039" y="2962341"/>
            <a:ext cx="1422372" cy="443524"/>
            <a:chOff x="-1231902" y="4889761"/>
            <a:chExt cx="1422372" cy="443524"/>
          </a:xfrm>
        </p:grpSpPr>
        <p:pic>
          <p:nvPicPr>
            <p:cNvPr id="1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001" t="48914" r="56552" b="45180"/>
            <a:stretch/>
          </p:blipFill>
          <p:spPr bwMode="auto">
            <a:xfrm>
              <a:off x="-1231902" y="4889761"/>
              <a:ext cx="774700" cy="44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391" t="48914" r="52220" b="45180"/>
            <a:stretch/>
          </p:blipFill>
          <p:spPr bwMode="auto">
            <a:xfrm>
              <a:off x="-457201" y="4889761"/>
              <a:ext cx="647671" cy="44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162300" y="2768469"/>
            <a:ext cx="1768462" cy="332904"/>
            <a:chOff x="-1406539" y="2934920"/>
            <a:chExt cx="1768462" cy="332904"/>
          </a:xfrm>
        </p:grpSpPr>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550" t="46312" r="51427" b="50370"/>
            <a:stretch/>
          </p:blipFill>
          <p:spPr bwMode="auto">
            <a:xfrm>
              <a:off x="-1406539" y="2947621"/>
              <a:ext cx="723900" cy="24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969" t="46133" r="53117" b="49434"/>
            <a:stretch/>
          </p:blipFill>
          <p:spPr bwMode="auto">
            <a:xfrm>
              <a:off x="-682639" y="2934921"/>
              <a:ext cx="590579" cy="332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223" t="46133" r="50000" b="49434"/>
            <a:stretch/>
          </p:blipFill>
          <p:spPr bwMode="auto">
            <a:xfrm>
              <a:off x="-92060" y="2934920"/>
              <a:ext cx="453983" cy="332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4883696" y="4279446"/>
            <a:ext cx="2812504" cy="1664154"/>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grpSp>
        <p:nvGrpSpPr>
          <p:cNvPr id="10" name="Group 9"/>
          <p:cNvGrpSpPr/>
          <p:nvPr/>
        </p:nvGrpSpPr>
        <p:grpSpPr>
          <a:xfrm>
            <a:off x="1485900" y="1117600"/>
            <a:ext cx="6324600" cy="5308146"/>
            <a:chOff x="1485900" y="1117600"/>
            <a:chExt cx="6324600" cy="5308146"/>
          </a:xfrm>
        </p:grpSpPr>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844" r="38750" b="20898"/>
            <a:stretch/>
          </p:blipFill>
          <p:spPr bwMode="auto">
            <a:xfrm>
              <a:off x="1485900" y="1117600"/>
              <a:ext cx="6324600" cy="530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550" t="46722" r="51427" b="50370"/>
            <a:stretch/>
          </p:blipFill>
          <p:spPr bwMode="auto">
            <a:xfrm>
              <a:off x="3929671" y="4476748"/>
              <a:ext cx="552479" cy="166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995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grpId="0" nodeType="after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054" b="8008"/>
          <a:stretch/>
        </p:blipFill>
        <p:spPr bwMode="auto">
          <a:xfrm>
            <a:off x="19050" y="363140"/>
            <a:ext cx="9124950" cy="6273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33400" y="4305300"/>
            <a:ext cx="3048000" cy="11430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spTree>
    <p:extLst>
      <p:ext uri="{BB962C8B-B14F-4D97-AF65-F5344CB8AC3E}">
        <p14:creationId xmlns:p14="http://schemas.microsoft.com/office/powerpoint/2010/main" val="19953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52" t="9542" r="15022" b="5125"/>
          <a:stretch/>
        </p:blipFill>
        <p:spPr bwMode="auto">
          <a:xfrm>
            <a:off x="1" y="-3628"/>
            <a:ext cx="9143999" cy="6818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 y="4572000"/>
            <a:ext cx="9169020" cy="2458430"/>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ontent Placeholder 2"/>
          <p:cNvSpPr txBox="1">
            <a:spLocks/>
          </p:cNvSpPr>
          <p:nvPr/>
        </p:nvSpPr>
        <p:spPr>
          <a:xfrm>
            <a:off x="228600" y="4846637"/>
            <a:ext cx="8229600" cy="1858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buFont typeface="Arial" panose="020B0604020202020204" pitchFamily="34" charset="0"/>
              <a:buNone/>
            </a:pPr>
            <a:r>
              <a:rPr lang="en-US" altLang="zh-TW" sz="10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SHOPBOX</a:t>
            </a:r>
          </a:p>
          <a:p>
            <a:pPr marL="0" indent="0" algn="ctr">
              <a:buFont typeface="Arial" panose="020B0604020202020204" pitchFamily="34" charset="0"/>
              <a:buNone/>
            </a:pPr>
            <a:endParaRPr lang="zh-HK" altLang="en-US" dirty="0">
              <a:solidFill>
                <a:prstClr val="white"/>
              </a:solidFill>
            </a:endParaRPr>
          </a:p>
        </p:txBody>
      </p:sp>
      <p:pic>
        <p:nvPicPr>
          <p:cNvPr id="11" name="Picture 2" descr="C:\Users\ShinG\Desktop\n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278932" y="415681"/>
            <a:ext cx="3453347" cy="183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69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 y="4953000"/>
            <a:ext cx="9144000" cy="1905000"/>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50" name="Picture 2" descr="C:\Users\ShinG\Desktop\aus_shipfree_popup.png"/>
          <p:cNvPicPr>
            <a:picLocks noChangeAspect="1" noChangeArrowheads="1"/>
          </p:cNvPicPr>
          <p:nvPr/>
        </p:nvPicPr>
        <p:blipFill rotWithShape="1">
          <a:blip r:embed="rId3">
            <a:extLst>
              <a:ext uri="{28A0092B-C50C-407E-A947-70E740481C1C}">
                <a14:useLocalDpi xmlns:a14="http://schemas.microsoft.com/office/drawing/2010/main" val="0"/>
              </a:ext>
            </a:extLst>
          </a:blip>
          <a:srcRect b="52632"/>
          <a:stretch/>
        </p:blipFill>
        <p:spPr bwMode="auto">
          <a:xfrm>
            <a:off x="567559" y="322561"/>
            <a:ext cx="3852041" cy="125987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57200" y="2574472"/>
            <a:ext cx="3886200" cy="1333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$1,</a:t>
            </a:r>
            <a:r>
              <a:rPr lang="zh-TW" altLang="en-US"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  </a:t>
            </a:r>
            <a:r>
              <a:rPr lang="en-US" altLang="zh-TW"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00</a:t>
            </a:r>
          </a:p>
        </p:txBody>
      </p:sp>
      <p:sp>
        <p:nvSpPr>
          <p:cNvPr id="6" name="Content Placeholder 2"/>
          <p:cNvSpPr txBox="1">
            <a:spLocks/>
          </p:cNvSpPr>
          <p:nvPr/>
        </p:nvSpPr>
        <p:spPr>
          <a:xfrm>
            <a:off x="5181600" y="2574472"/>
            <a:ext cx="3352800" cy="13099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8064A2">
                    <a:lumMod val="75000"/>
                  </a:srgbClr>
                </a:solidFill>
                <a:latin typeface="Arial" panose="020B0604020202020204" pitchFamily="34" charset="0"/>
                <a:ea typeface="華康儷中黑" panose="020B0509000000000000" pitchFamily="49" charset="-120"/>
                <a:cs typeface="Arial" panose="020B0604020202020204" pitchFamily="34" charset="0"/>
              </a:rPr>
              <a:t>$  0</a:t>
            </a:r>
          </a:p>
          <a:p>
            <a:pPr marL="457200" lvl="1" indent="0">
              <a:buFont typeface="Arial" panose="020B0604020202020204" pitchFamily="34" charset="0"/>
              <a:buNone/>
            </a:pPr>
            <a:r>
              <a:rPr lang="zh-TW" altLang="en-US" sz="5000" dirty="0" smtClean="0">
                <a:solidFill>
                  <a:srgbClr val="8064A2">
                    <a:lumMod val="75000"/>
                  </a:srgbClr>
                </a:solidFill>
                <a:latin typeface="Arial" panose="020B0604020202020204" pitchFamily="34" charset="0"/>
                <a:ea typeface="華康儷中黑" panose="020B0509000000000000" pitchFamily="49" charset="-120"/>
                <a:cs typeface="Arial" panose="020B0604020202020204" pitchFamily="34" charset="0"/>
              </a:rPr>
              <a:t>基本運費</a:t>
            </a:r>
            <a:endParaRPr lang="en-US" altLang="zh-TW" sz="5000" dirty="0" smtClean="0">
              <a:solidFill>
                <a:srgbClr val="8064A2">
                  <a:lumMod val="75000"/>
                </a:srgb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7" name="Content Placeholder 2"/>
          <p:cNvSpPr txBox="1">
            <a:spLocks/>
          </p:cNvSpPr>
          <p:nvPr/>
        </p:nvSpPr>
        <p:spPr>
          <a:xfrm>
            <a:off x="1866900" y="2574472"/>
            <a:ext cx="1828800" cy="13099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5</a:t>
            </a:r>
          </a:p>
        </p:txBody>
      </p:sp>
      <p:sp>
        <p:nvSpPr>
          <p:cNvPr id="8" name="Content Placeholder 2"/>
          <p:cNvSpPr txBox="1">
            <a:spLocks/>
          </p:cNvSpPr>
          <p:nvPr/>
        </p:nvSpPr>
        <p:spPr>
          <a:xfrm>
            <a:off x="1876425" y="2577648"/>
            <a:ext cx="1828800" cy="13099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4</a:t>
            </a:r>
          </a:p>
        </p:txBody>
      </p:sp>
      <p:sp>
        <p:nvSpPr>
          <p:cNvPr id="9" name="Content Placeholder 2"/>
          <p:cNvSpPr txBox="1">
            <a:spLocks/>
          </p:cNvSpPr>
          <p:nvPr/>
        </p:nvSpPr>
        <p:spPr>
          <a:xfrm>
            <a:off x="1876425" y="2583544"/>
            <a:ext cx="1828800" cy="13099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3</a:t>
            </a:r>
          </a:p>
        </p:txBody>
      </p:sp>
      <p:sp>
        <p:nvSpPr>
          <p:cNvPr id="10" name="Content Placeholder 2"/>
          <p:cNvSpPr txBox="1">
            <a:spLocks/>
          </p:cNvSpPr>
          <p:nvPr/>
        </p:nvSpPr>
        <p:spPr>
          <a:xfrm>
            <a:off x="1876425" y="2598058"/>
            <a:ext cx="1828800" cy="13099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2</a:t>
            </a:r>
          </a:p>
        </p:txBody>
      </p:sp>
      <p:sp>
        <p:nvSpPr>
          <p:cNvPr id="11" name="Content Placeholder 2"/>
          <p:cNvSpPr txBox="1">
            <a:spLocks/>
          </p:cNvSpPr>
          <p:nvPr/>
        </p:nvSpPr>
        <p:spPr>
          <a:xfrm>
            <a:off x="1828800" y="2574472"/>
            <a:ext cx="1828800" cy="13099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1</a:t>
            </a:r>
          </a:p>
        </p:txBody>
      </p:sp>
      <p:sp>
        <p:nvSpPr>
          <p:cNvPr id="12" name="Content Placeholder 2"/>
          <p:cNvSpPr txBox="1">
            <a:spLocks/>
          </p:cNvSpPr>
          <p:nvPr/>
        </p:nvSpPr>
        <p:spPr>
          <a:xfrm>
            <a:off x="1857375" y="2583997"/>
            <a:ext cx="1828800" cy="13099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0</a:t>
            </a:r>
          </a:p>
        </p:txBody>
      </p:sp>
      <p:sp>
        <p:nvSpPr>
          <p:cNvPr id="14" name="Content Placeholder 2"/>
          <p:cNvSpPr txBox="1">
            <a:spLocks/>
          </p:cNvSpPr>
          <p:nvPr/>
        </p:nvSpPr>
        <p:spPr>
          <a:xfrm>
            <a:off x="5747660" y="2590800"/>
            <a:ext cx="19812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8000" dirty="0" smtClean="0">
                <a:solidFill>
                  <a:srgbClr val="8064A2">
                    <a:lumMod val="75000"/>
                  </a:srgbClr>
                </a:solidFill>
                <a:latin typeface="Arial" panose="020B0604020202020204" pitchFamily="34" charset="0"/>
                <a:ea typeface="華康儷中黑" panose="020B0509000000000000" pitchFamily="49" charset="-120"/>
                <a:cs typeface="Arial" panose="020B0604020202020204" pitchFamily="34" charset="0"/>
              </a:rPr>
              <a:t>5</a:t>
            </a:r>
          </a:p>
        </p:txBody>
      </p:sp>
      <p:sp>
        <p:nvSpPr>
          <p:cNvPr id="13" name="Right Arrow 12"/>
          <p:cNvSpPr/>
          <p:nvPr/>
        </p:nvSpPr>
        <p:spPr>
          <a:xfrm>
            <a:off x="4572000" y="3069772"/>
            <a:ext cx="762000" cy="37743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srgbClr val="1F497D">
                  <a:lumMod val="60000"/>
                  <a:lumOff val="40000"/>
                </a:srgbClr>
              </a:solidFill>
            </a:endParaRPr>
          </a:p>
        </p:txBody>
      </p:sp>
      <p:sp>
        <p:nvSpPr>
          <p:cNvPr id="15" name="Rectangle 14"/>
          <p:cNvSpPr/>
          <p:nvPr/>
        </p:nvSpPr>
        <p:spPr>
          <a:xfrm>
            <a:off x="895132" y="1771326"/>
            <a:ext cx="1467068" cy="861774"/>
          </a:xfrm>
          <a:prstGeom prst="rect">
            <a:avLst/>
          </a:prstGeom>
        </p:spPr>
        <p:txBody>
          <a:bodyPr wrap="none">
            <a:spAutoFit/>
          </a:bodyPr>
          <a:lstStyle/>
          <a:p>
            <a:r>
              <a:rPr lang="zh-TW" altLang="en-US" sz="5000" dirty="0" smtClean="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rPr>
              <a:t>購物</a:t>
            </a:r>
            <a:endParaRPr lang="zh-HK" altLang="en-US" sz="5000" dirty="0">
              <a:solidFill>
                <a:srgbClr val="1F497D">
                  <a:lumMod val="60000"/>
                  <a:lumOff val="40000"/>
                </a:srgb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7" name="Content Placeholder 2"/>
          <p:cNvSpPr txBox="1">
            <a:spLocks/>
          </p:cNvSpPr>
          <p:nvPr/>
        </p:nvSpPr>
        <p:spPr>
          <a:xfrm>
            <a:off x="5181600" y="6096000"/>
            <a:ext cx="4114800" cy="6858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*部份偏遠地區除外</a:t>
            </a:r>
            <a:endPar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Font typeface="Arial" panose="020B0604020202020204" pitchFamily="34" charset="0"/>
              <a:buNone/>
            </a:pPr>
            <a:r>
              <a:rPr lang="zh-TW" altLang="en-US"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a:t>
            </a:r>
            <a:r>
              <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Except designated remote areas</a:t>
            </a:r>
          </a:p>
          <a:p>
            <a:pPr lvl="1"/>
            <a:endParaRPr lang="en-US" altLang="zh-TW" sz="2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
        <p:nvSpPr>
          <p:cNvPr id="18" name="Content Placeholder 2"/>
          <p:cNvSpPr txBox="1">
            <a:spLocks/>
          </p:cNvSpPr>
          <p:nvPr/>
        </p:nvSpPr>
        <p:spPr>
          <a:xfrm>
            <a:off x="-25400" y="5181600"/>
            <a:ext cx="91440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TW" altLang="en-US" sz="5000" dirty="0">
                <a:solidFill>
                  <a:prstClr val="white"/>
                </a:solidFill>
                <a:latin typeface="Arial" panose="020B0604020202020204" pitchFamily="34" charset="0"/>
                <a:ea typeface="華康儷中黑" panose="020B0509000000000000" pitchFamily="49" charset="-120"/>
                <a:cs typeface="Arial" panose="020B0604020202020204" pitchFamily="34" charset="0"/>
              </a:rPr>
              <a:t>免費送貨 </a:t>
            </a:r>
            <a:r>
              <a:rPr lang="en-US" altLang="zh-TW" sz="5000" dirty="0" err="1" smtClean="0">
                <a:solidFill>
                  <a:prstClr val="white"/>
                </a:solidFill>
                <a:latin typeface="Arial" panose="020B0604020202020204" pitchFamily="34" charset="0"/>
                <a:ea typeface="華康儷中黑" panose="020B0509000000000000" pitchFamily="49" charset="-120"/>
                <a:cs typeface="Arial" panose="020B0604020202020204" pitchFamily="34" charset="0"/>
              </a:rPr>
              <a:t>ShipFree</a:t>
            </a:r>
            <a:r>
              <a:rPr lang="zh-TW" altLang="en-US" sz="5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 *</a:t>
            </a:r>
            <a:endParaRPr lang="en-US" altLang="zh-TW" sz="50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20516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par>
                                <p:cTn id="10" presetID="2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1000"/>
                            </p:stCondLst>
                            <p:childTnLst>
                              <p:par>
                                <p:cTn id="14" presetID="42" presetClass="exit" presetSubtype="0" fill="hold" grpId="1" nodeType="afterEffect">
                                  <p:stCondLst>
                                    <p:cond delay="0"/>
                                  </p:stCondLst>
                                  <p:childTnLst>
                                    <p:animEffect transition="out" filter="fade">
                                      <p:cBhvr>
                                        <p:cTn id="15" dur="1000"/>
                                        <p:tgtEl>
                                          <p:spTgt spid="11"/>
                                        </p:tgtEl>
                                      </p:cBhvr>
                                    </p:animEffect>
                                    <p:anim calcmode="lin" valueType="num">
                                      <p:cBhvr>
                                        <p:cTn id="16" dur="1000"/>
                                        <p:tgtEl>
                                          <p:spTgt spid="11"/>
                                        </p:tgtEl>
                                        <p:attrNameLst>
                                          <p:attrName>ppt_x</p:attrName>
                                        </p:attrNameLst>
                                      </p:cBhvr>
                                      <p:tavLst>
                                        <p:tav tm="0">
                                          <p:val>
                                            <p:strVal val="ppt_x"/>
                                          </p:val>
                                        </p:tav>
                                        <p:tav tm="100000">
                                          <p:val>
                                            <p:strVal val="ppt_x"/>
                                          </p:val>
                                        </p:tav>
                                      </p:tavLst>
                                    </p:anim>
                                    <p:anim calcmode="lin" valueType="num">
                                      <p:cBhvr>
                                        <p:cTn id="17" dur="1000"/>
                                        <p:tgtEl>
                                          <p:spTgt spid="11"/>
                                        </p:tgtEl>
                                        <p:attrNameLst>
                                          <p:attrName>ppt_y</p:attrName>
                                        </p:attrNameLst>
                                      </p:cBhvr>
                                      <p:tavLst>
                                        <p:tav tm="0">
                                          <p:val>
                                            <p:strVal val="ppt_y"/>
                                          </p:val>
                                        </p:tav>
                                        <p:tav tm="100000">
                                          <p:val>
                                            <p:strVal val="ppt_y+.1"/>
                                          </p:val>
                                        </p:tav>
                                      </p:tavLst>
                                    </p:anim>
                                    <p:set>
                                      <p:cBhvr>
                                        <p:cTn id="18" dur="1" fill="hold">
                                          <p:stCondLst>
                                            <p:cond delay="999"/>
                                          </p:stCondLst>
                                        </p:cTn>
                                        <p:tgtEl>
                                          <p:spTgt spid="11"/>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2000"/>
                            </p:stCondLst>
                            <p:childTnLst>
                              <p:par>
                                <p:cTn id="23" presetID="42" presetClass="exit" presetSubtype="0" fill="hold" grpId="1" nodeType="afterEffect">
                                  <p:stCondLst>
                                    <p:cond delay="0"/>
                                  </p:stCondLst>
                                  <p:childTnLst>
                                    <p:animEffect transition="out" filter="fade">
                                      <p:cBhvr>
                                        <p:cTn id="24" dur="1000"/>
                                        <p:tgtEl>
                                          <p:spTgt spid="10"/>
                                        </p:tgtEl>
                                      </p:cBhvr>
                                    </p:animEffect>
                                    <p:anim calcmode="lin" valueType="num">
                                      <p:cBhvr>
                                        <p:cTn id="25" dur="1000"/>
                                        <p:tgtEl>
                                          <p:spTgt spid="10"/>
                                        </p:tgtEl>
                                        <p:attrNameLst>
                                          <p:attrName>ppt_x</p:attrName>
                                        </p:attrNameLst>
                                      </p:cBhvr>
                                      <p:tavLst>
                                        <p:tav tm="0">
                                          <p:val>
                                            <p:strVal val="ppt_x"/>
                                          </p:val>
                                        </p:tav>
                                        <p:tav tm="100000">
                                          <p:val>
                                            <p:strVal val="ppt_x"/>
                                          </p:val>
                                        </p:tav>
                                      </p:tavLst>
                                    </p:anim>
                                    <p:anim calcmode="lin" valueType="num">
                                      <p:cBhvr>
                                        <p:cTn id="26" dur="1000"/>
                                        <p:tgtEl>
                                          <p:spTgt spid="10"/>
                                        </p:tgtEl>
                                        <p:attrNameLst>
                                          <p:attrName>ppt_y</p:attrName>
                                        </p:attrNameLst>
                                      </p:cBhvr>
                                      <p:tavLst>
                                        <p:tav tm="0">
                                          <p:val>
                                            <p:strVal val="ppt_y"/>
                                          </p:val>
                                        </p:tav>
                                        <p:tav tm="100000">
                                          <p:val>
                                            <p:strVal val="ppt_y+.1"/>
                                          </p:val>
                                        </p:tav>
                                      </p:tavLst>
                                    </p:anim>
                                    <p:set>
                                      <p:cBhvr>
                                        <p:cTn id="27" dur="1" fill="hold">
                                          <p:stCondLst>
                                            <p:cond delay="999"/>
                                          </p:stCondLst>
                                        </p:cTn>
                                        <p:tgtEl>
                                          <p:spTgt spid="10"/>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par>
                          <p:cTn id="31" fill="hold">
                            <p:stCondLst>
                              <p:cond delay="3000"/>
                            </p:stCondLst>
                            <p:childTnLst>
                              <p:par>
                                <p:cTn id="32" presetID="42" presetClass="exit" presetSubtype="0" fill="hold" grpId="1" nodeType="after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par>
                                <p:cTn id="37" presetID="2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par>
                          <p:cTn id="40" fill="hold">
                            <p:stCondLst>
                              <p:cond delay="4000"/>
                            </p:stCondLst>
                            <p:childTnLst>
                              <p:par>
                                <p:cTn id="41" presetID="42" presetClass="exit" presetSubtype="0" fill="hold" grpId="1" nodeType="afterEffect">
                                  <p:stCondLst>
                                    <p:cond delay="0"/>
                                  </p:stCondLst>
                                  <p:childTnLst>
                                    <p:animEffect transition="out" filter="fade">
                                      <p:cBhvr>
                                        <p:cTn id="42" dur="1000"/>
                                        <p:tgtEl>
                                          <p:spTgt spid="8"/>
                                        </p:tgtEl>
                                      </p:cBhvr>
                                    </p:animEffect>
                                    <p:anim calcmode="lin" valueType="num">
                                      <p:cBhvr>
                                        <p:cTn id="43" dur="1000"/>
                                        <p:tgtEl>
                                          <p:spTgt spid="8"/>
                                        </p:tgtEl>
                                        <p:attrNameLst>
                                          <p:attrName>ppt_x</p:attrName>
                                        </p:attrNameLst>
                                      </p:cBhvr>
                                      <p:tavLst>
                                        <p:tav tm="0">
                                          <p:val>
                                            <p:strVal val="ppt_x"/>
                                          </p:val>
                                        </p:tav>
                                        <p:tav tm="100000">
                                          <p:val>
                                            <p:strVal val="ppt_x"/>
                                          </p:val>
                                        </p:tav>
                                      </p:tavLst>
                                    </p:anim>
                                    <p:anim calcmode="lin" valueType="num">
                                      <p:cBhvr>
                                        <p:cTn id="44" dur="1000"/>
                                        <p:tgtEl>
                                          <p:spTgt spid="8"/>
                                        </p:tgtEl>
                                        <p:attrNameLst>
                                          <p:attrName>ppt_y</p:attrName>
                                        </p:attrNameLst>
                                      </p:cBhvr>
                                      <p:tavLst>
                                        <p:tav tm="0">
                                          <p:val>
                                            <p:strVal val="ppt_y"/>
                                          </p:val>
                                        </p:tav>
                                        <p:tav tm="100000">
                                          <p:val>
                                            <p:strVal val="ppt_y+.1"/>
                                          </p:val>
                                        </p:tav>
                                      </p:tavLst>
                                    </p:anim>
                                    <p:set>
                                      <p:cBhvr>
                                        <p:cTn id="45" dur="1" fill="hold">
                                          <p:stCondLst>
                                            <p:cond delay="999"/>
                                          </p:stCondLst>
                                        </p:cTn>
                                        <p:tgtEl>
                                          <p:spTgt spid="8"/>
                                        </p:tgtEl>
                                        <p:attrNameLst>
                                          <p:attrName>style.visibility</p:attrName>
                                        </p:attrNameLst>
                                      </p:cBhvr>
                                      <p:to>
                                        <p:strVal val="hidden"/>
                                      </p:to>
                                    </p:set>
                                  </p:childTnLst>
                                </p:cTn>
                              </p:par>
                              <p:par>
                                <p:cTn id="46" presetID="22" presetClass="entr" presetSubtype="4"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par>
                          <p:cTn id="49" fill="hold">
                            <p:stCondLst>
                              <p:cond delay="5000"/>
                            </p:stCondLst>
                            <p:childTnLst>
                              <p:par>
                                <p:cTn id="50" presetID="31" presetClass="exit" presetSubtype="0" fill="hold" grpId="0" nodeType="afterEffect">
                                  <p:stCondLst>
                                    <p:cond delay="0"/>
                                  </p:stCondLst>
                                  <p:childTnLst>
                                    <p:anim calcmode="lin" valueType="num">
                                      <p:cBhvr>
                                        <p:cTn id="51" dur="2000"/>
                                        <p:tgtEl>
                                          <p:spTgt spid="14"/>
                                        </p:tgtEl>
                                        <p:attrNameLst>
                                          <p:attrName>ppt_w</p:attrName>
                                        </p:attrNameLst>
                                      </p:cBhvr>
                                      <p:tavLst>
                                        <p:tav tm="0">
                                          <p:val>
                                            <p:strVal val="ppt_w"/>
                                          </p:val>
                                        </p:tav>
                                        <p:tav tm="100000">
                                          <p:val>
                                            <p:fltVal val="0"/>
                                          </p:val>
                                        </p:tav>
                                      </p:tavLst>
                                    </p:anim>
                                    <p:anim calcmode="lin" valueType="num">
                                      <p:cBhvr>
                                        <p:cTn id="52" dur="2000"/>
                                        <p:tgtEl>
                                          <p:spTgt spid="14"/>
                                        </p:tgtEl>
                                        <p:attrNameLst>
                                          <p:attrName>ppt_h</p:attrName>
                                        </p:attrNameLst>
                                      </p:cBhvr>
                                      <p:tavLst>
                                        <p:tav tm="0">
                                          <p:val>
                                            <p:strVal val="ppt_h"/>
                                          </p:val>
                                        </p:tav>
                                        <p:tav tm="100000">
                                          <p:val>
                                            <p:fltVal val="0"/>
                                          </p:val>
                                        </p:tav>
                                      </p:tavLst>
                                    </p:anim>
                                    <p:anim calcmode="lin" valueType="num">
                                      <p:cBhvr>
                                        <p:cTn id="53" dur="2000"/>
                                        <p:tgtEl>
                                          <p:spTgt spid="14"/>
                                        </p:tgtEl>
                                        <p:attrNameLst>
                                          <p:attrName>style.rotation</p:attrName>
                                        </p:attrNameLst>
                                      </p:cBhvr>
                                      <p:tavLst>
                                        <p:tav tm="0">
                                          <p:val>
                                            <p:fltVal val="0"/>
                                          </p:val>
                                        </p:tav>
                                        <p:tav tm="100000">
                                          <p:val>
                                            <p:fltVal val="90"/>
                                          </p:val>
                                        </p:tav>
                                      </p:tavLst>
                                    </p:anim>
                                    <p:animEffect transition="out" filter="fade">
                                      <p:cBhvr>
                                        <p:cTn id="54" dur="2000"/>
                                        <p:tgtEl>
                                          <p:spTgt spid="14"/>
                                        </p:tgtEl>
                                      </p:cBhvr>
                                    </p:animEffect>
                                    <p:set>
                                      <p:cBhvr>
                                        <p:cTn id="5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P spid="11" grpId="0"/>
      <p:bldP spid="11" grpId="1"/>
      <p:bldP spid="12"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7" t="16593" r="15661" b="9249"/>
          <a:stretch/>
        </p:blipFill>
        <p:spPr bwMode="auto">
          <a:xfrm>
            <a:off x="0" y="228600"/>
            <a:ext cx="9159658"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08500" y="4292600"/>
            <a:ext cx="1219200" cy="304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7118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5" name="Group 4"/>
          <p:cNvGrpSpPr/>
          <p:nvPr/>
        </p:nvGrpSpPr>
        <p:grpSpPr>
          <a:xfrm>
            <a:off x="1" y="0"/>
            <a:ext cx="9143999" cy="13277850"/>
            <a:chOff x="-1543051" y="-4876800"/>
            <a:chExt cx="9143999" cy="1327785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52" t="9542" r="15022" b="5125"/>
            <a:stretch/>
          </p:blipFill>
          <p:spPr bwMode="auto">
            <a:xfrm>
              <a:off x="-1543051" y="-4876800"/>
              <a:ext cx="9143999" cy="6818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543050" y="457200"/>
              <a:ext cx="9143998" cy="7943850"/>
              <a:chOff x="-1577085" y="647700"/>
              <a:chExt cx="9801840" cy="8515350"/>
            </a:xfrm>
          </p:grpSpPr>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502" t="9556" r="15035" b="16889"/>
              <a:stretch/>
            </p:blipFill>
            <p:spPr bwMode="auto">
              <a:xfrm>
                <a:off x="-1577085" y="647700"/>
                <a:ext cx="9801840" cy="63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539" t="28222" r="14997" b="40445"/>
              <a:stretch/>
            </p:blipFill>
            <p:spPr bwMode="auto">
              <a:xfrm>
                <a:off x="-1577085" y="6477000"/>
                <a:ext cx="980184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78994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000"/>
                                  </p:stCondLst>
                                  <p:childTnLst>
                                    <p:animMotion origin="layout" path="M 0 4.44444E-6 L 0 -0.92362 " pathEditMode="relative" rAng="0" ptsTypes="AA">
                                      <p:cBhvr>
                                        <p:cTn id="6" dur="5000" fill="hold"/>
                                        <p:tgtEl>
                                          <p:spTgt spid="5"/>
                                        </p:tgtEl>
                                        <p:attrNameLst>
                                          <p:attrName>ppt_x</p:attrName>
                                          <p:attrName>ppt_y</p:attrName>
                                        </p:attrNameLst>
                                      </p:cBhvr>
                                      <p:rCtr x="0" y="-4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52" t="9542" r="15022" b="5125"/>
          <a:stretch/>
        </p:blipFill>
        <p:spPr bwMode="auto">
          <a:xfrm>
            <a:off x="1" y="-3628"/>
            <a:ext cx="9143999" cy="6818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0" y="0"/>
            <a:ext cx="9144000" cy="7046703"/>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25" t="20773" r="22497" b="13894"/>
          <a:stretch/>
        </p:blipFill>
        <p:spPr bwMode="auto">
          <a:xfrm>
            <a:off x="1318294" y="1447800"/>
            <a:ext cx="6606506" cy="413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descr="C:\Users\ShinG\Desktop\pointing-finger-yioeend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100000">
            <a:off x="5975905" y="5863514"/>
            <a:ext cx="673330" cy="58355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209800" y="152400"/>
            <a:ext cx="4813300" cy="6565900"/>
            <a:chOff x="2273300" y="233680"/>
            <a:chExt cx="4813300" cy="6565900"/>
          </a:xfrm>
        </p:grpSpPr>
        <p:pic>
          <p:nvPicPr>
            <p:cNvPr id="20"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21111" t="14963" r="43797" b="8445"/>
            <a:stretch/>
          </p:blipFill>
          <p:spPr bwMode="auto">
            <a:xfrm>
              <a:off x="2273300" y="233680"/>
              <a:ext cx="4813300" cy="656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O:\Product_SC\Communications\Graphics\Company Logo\Cashback\Cashback Dolla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1326" y="4908859"/>
              <a:ext cx="304800" cy="2119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O:\Product_SC\Communications\Graphics\Company Logo\Cashback\Cashback Dolla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3974" y="4912549"/>
              <a:ext cx="304800" cy="2119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120900" y="152400"/>
            <a:ext cx="5045519" cy="6565900"/>
            <a:chOff x="2117281" y="233680"/>
            <a:chExt cx="5045519" cy="6565900"/>
          </a:xfrm>
        </p:grpSpPr>
        <p:pic>
          <p:nvPicPr>
            <p:cNvPr id="24" name="Picture 11"/>
            <p:cNvPicPr>
              <a:picLocks noChangeAspect="1" noChangeArrowheads="1"/>
            </p:cNvPicPr>
            <p:nvPr/>
          </p:nvPicPr>
          <p:blipFill rotWithShape="1">
            <a:blip r:embed="rId7">
              <a:extLst>
                <a:ext uri="{28A0092B-C50C-407E-A947-70E740481C1C}">
                  <a14:useLocalDpi xmlns:a14="http://schemas.microsoft.com/office/drawing/2010/main" val="0"/>
                </a:ext>
              </a:extLst>
            </a:blip>
            <a:srcRect l="20972" t="16592" r="44306" b="11112"/>
            <a:stretch/>
          </p:blipFill>
          <p:spPr bwMode="auto">
            <a:xfrm>
              <a:off x="2117281" y="233680"/>
              <a:ext cx="5045519" cy="656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O:\Product_SC\Communications\Graphics\Company Logo\Cashback\Cashback Dolla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0409" y="3112747"/>
              <a:ext cx="304800" cy="211903"/>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16"/>
          <p:cNvPicPr>
            <a:picLocks noChangeAspect="1" noChangeArrowheads="1"/>
          </p:cNvPicPr>
          <p:nvPr/>
        </p:nvPicPr>
        <p:blipFill rotWithShape="1">
          <a:blip r:embed="rId8">
            <a:extLst>
              <a:ext uri="{28A0092B-C50C-407E-A947-70E740481C1C}">
                <a14:useLocalDpi xmlns:a14="http://schemas.microsoft.com/office/drawing/2010/main" val="0"/>
              </a:ext>
            </a:extLst>
          </a:blip>
          <a:srcRect l="20926" t="16889" r="44352" b="10666"/>
          <a:stretch/>
        </p:blipFill>
        <p:spPr bwMode="auto">
          <a:xfrm>
            <a:off x="2104774" y="152400"/>
            <a:ext cx="5035199" cy="656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path" presetSubtype="0" accel="50000" decel="50000" fill="hold" nodeType="afterEffect">
                                  <p:stCondLst>
                                    <p:cond delay="0"/>
                                  </p:stCondLst>
                                  <p:childTnLst>
                                    <p:animMotion origin="layout" path="M -4.44444E-6 -1.85185E-6 L -0.17361 -0.09907 " pathEditMode="relative" rAng="0" ptsTypes="AA">
                                      <p:cBhvr>
                                        <p:cTn id="12" dur="2000" fill="hold"/>
                                        <p:tgtEl>
                                          <p:spTgt spid="19"/>
                                        </p:tgtEl>
                                        <p:attrNameLst>
                                          <p:attrName>ppt_x</p:attrName>
                                          <p:attrName>ppt_y</p:attrName>
                                        </p:attrNameLst>
                                      </p:cBhvr>
                                      <p:rCtr x="-8681" y="-4954"/>
                                    </p:animMotion>
                                  </p:childTnLst>
                                </p:cTn>
                              </p:par>
                            </p:childTnLst>
                          </p:cTn>
                        </p:par>
                        <p:par>
                          <p:cTn id="13" fill="hold">
                            <p:stCondLst>
                              <p:cond delay="3500"/>
                            </p:stCondLst>
                            <p:childTnLst>
                              <p:par>
                                <p:cTn id="14" presetID="26" presetClass="emph" presetSubtype="0" repeatCount="2000" fill="hold" nodeType="afterEffect">
                                  <p:stCondLst>
                                    <p:cond delay="0"/>
                                  </p:stCondLst>
                                  <p:childTnLst>
                                    <p:animEffect transition="out" filter="fade">
                                      <p:cBhvr>
                                        <p:cTn id="15" dur="500" tmFilter="0, 0; .2, .5; .8, .5; 1, 0"/>
                                        <p:tgtEl>
                                          <p:spTgt spid="19"/>
                                        </p:tgtEl>
                                      </p:cBhvr>
                                    </p:animEffect>
                                    <p:animScale>
                                      <p:cBhvr>
                                        <p:cTn id="16" dur="250" autoRev="1" fill="hold"/>
                                        <p:tgtEl>
                                          <p:spTgt spid="19"/>
                                        </p:tgtEl>
                                      </p:cBhvr>
                                      <p:by x="105000" y="105000"/>
                                    </p:animScale>
                                  </p:childTnLst>
                                </p:cTn>
                              </p:par>
                            </p:childTnLst>
                          </p:cTn>
                        </p:par>
                        <p:par>
                          <p:cTn id="17" fill="hold">
                            <p:stCondLst>
                              <p:cond delay="4500"/>
                            </p:stCondLst>
                            <p:childTnLst>
                              <p:par>
                                <p:cTn id="18" presetID="10" presetClass="exit" presetSubtype="0" fill="hold" nodeType="after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146"/>
                                        </p:tgtEl>
                                      </p:cBhvr>
                                    </p:animEffect>
                                    <p:set>
                                      <p:cBhvr>
                                        <p:cTn id="23" dur="1" fill="hold">
                                          <p:stCondLst>
                                            <p:cond delay="499"/>
                                          </p:stCondLst>
                                        </p:cTn>
                                        <p:tgtEl>
                                          <p:spTgt spid="6146"/>
                                        </p:tgtEl>
                                        <p:attrNameLst>
                                          <p:attrName>style.visibility</p:attrName>
                                        </p:attrNameLst>
                                      </p:cBhvr>
                                      <p:to>
                                        <p:strVal val="hidden"/>
                                      </p:to>
                                    </p:set>
                                  </p:childTnLst>
                                </p:cTn>
                              </p:par>
                            </p:childTnLst>
                          </p:cTn>
                        </p:par>
                        <p:par>
                          <p:cTn id="24" fill="hold">
                            <p:stCondLst>
                              <p:cond delay="5000"/>
                            </p:stCondLst>
                            <p:childTnLst>
                              <p:par>
                                <p:cTn id="25" presetID="22" presetClass="entr" presetSubtype="4" fill="hold" nodeType="after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6858000"/>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18" name="Picture 2" descr="C:\Users\chrisw\Desktop\social-facebook-box-blue-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09800"/>
            <a:ext cx="2667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O:\Product_SC\Communications\Graphics\Company Logo\HK.SHOP.COM_Logos\Shop.comPoweredbyMHK_White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1312" y="3200400"/>
            <a:ext cx="3925888" cy="82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263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29717"/>
            <a:ext cx="9169020" cy="6887717"/>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descr="C:\Users\ShinG\Desktop\n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126416" y="415681"/>
            <a:ext cx="3453347" cy="18321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15802" y="2776231"/>
            <a:ext cx="2884598" cy="3548369"/>
            <a:chOff x="315802" y="2776231"/>
            <a:chExt cx="2884598" cy="3548369"/>
          </a:xfrm>
        </p:grpSpPr>
        <p:pic>
          <p:nvPicPr>
            <p:cNvPr id="11267" name="Picture 3" descr="C:\Users\ShinG\Desktop\t-mobile-ipad-mini-3-tablets-mq.png"/>
            <p:cNvPicPr>
              <a:picLocks noChangeAspect="1" noChangeArrowheads="1"/>
            </p:cNvPicPr>
            <p:nvPr/>
          </p:nvPicPr>
          <p:blipFill rotWithShape="1">
            <a:blip r:embed="rId4">
              <a:extLst>
                <a:ext uri="{28A0092B-C50C-407E-A947-70E740481C1C}">
                  <a14:useLocalDpi xmlns:a14="http://schemas.microsoft.com/office/drawing/2010/main" val="0"/>
                </a:ext>
              </a:extLst>
            </a:blip>
            <a:srcRect l="19915" t="17215" r="20115"/>
            <a:stretch/>
          </p:blipFill>
          <p:spPr bwMode="auto">
            <a:xfrm>
              <a:off x="315802" y="2776231"/>
              <a:ext cx="2884598" cy="35483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hinG\Desktop\photo-1.png"/>
            <p:cNvPicPr>
              <a:picLocks noChangeAspect="1" noChangeArrowheads="1"/>
            </p:cNvPicPr>
            <p:nvPr/>
          </p:nvPicPr>
          <p:blipFill rotWithShape="1">
            <a:blip r:embed="rId5">
              <a:extLst>
                <a:ext uri="{28A0092B-C50C-407E-A947-70E740481C1C}">
                  <a14:useLocalDpi xmlns:a14="http://schemas.microsoft.com/office/drawing/2010/main" val="0"/>
                </a:ext>
              </a:extLst>
            </a:blip>
            <a:srcRect r="63987" b="98318"/>
            <a:stretch/>
          </p:blipFill>
          <p:spPr bwMode="auto">
            <a:xfrm>
              <a:off x="1555808" y="3163862"/>
              <a:ext cx="1371658" cy="921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188486" y="-29722"/>
            <a:ext cx="4980536" cy="6887721"/>
            <a:chOff x="4188486" y="-29722"/>
            <a:chExt cx="4980536" cy="6887721"/>
          </a:xfrm>
        </p:grpSpPr>
        <p:pic>
          <p:nvPicPr>
            <p:cNvPr id="4" name="Picture 2" descr="C:\Users\ShinG\Desktop\photo-1.png"/>
            <p:cNvPicPr>
              <a:picLocks noChangeAspect="1" noChangeArrowheads="1"/>
            </p:cNvPicPr>
            <p:nvPr/>
          </p:nvPicPr>
          <p:blipFill rotWithShape="1">
            <a:blip r:embed="rId5">
              <a:extLst>
                <a:ext uri="{28A0092B-C50C-407E-A947-70E740481C1C}">
                  <a14:useLocalDpi xmlns:a14="http://schemas.microsoft.com/office/drawing/2010/main" val="0"/>
                </a:ext>
              </a:extLst>
            </a:blip>
            <a:srcRect b="3901"/>
            <a:stretch/>
          </p:blipFill>
          <p:spPr bwMode="auto">
            <a:xfrm>
              <a:off x="4188486" y="-29722"/>
              <a:ext cx="4980536" cy="68877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hinG\Desktop\photo-1.png"/>
            <p:cNvPicPr>
              <a:picLocks noChangeAspect="1" noChangeArrowheads="1"/>
            </p:cNvPicPr>
            <p:nvPr/>
          </p:nvPicPr>
          <p:blipFill rotWithShape="1">
            <a:blip r:embed="rId5">
              <a:extLst>
                <a:ext uri="{28A0092B-C50C-407E-A947-70E740481C1C}">
                  <a14:useLocalDpi xmlns:a14="http://schemas.microsoft.com/office/drawing/2010/main" val="0"/>
                </a:ext>
              </a:extLst>
            </a:blip>
            <a:srcRect r="63987" b="98318"/>
            <a:stretch/>
          </p:blipFill>
          <p:spPr bwMode="auto">
            <a:xfrm>
              <a:off x="4419600" y="1"/>
              <a:ext cx="3590991" cy="2413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4142" t="31520" r="8797" b="54598"/>
            <a:stretch/>
          </p:blipFill>
          <p:spPr bwMode="auto">
            <a:xfrm>
              <a:off x="6718300" y="1662411"/>
              <a:ext cx="2012950" cy="102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3985" t="64183" r="8980" b="22306"/>
            <a:stretch/>
          </p:blipFill>
          <p:spPr bwMode="auto">
            <a:xfrm>
              <a:off x="4603560" y="1689099"/>
              <a:ext cx="2009857" cy="99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6180" t="25889" r="33494" b="34288"/>
            <a:stretch/>
          </p:blipFill>
          <p:spPr bwMode="auto">
            <a:xfrm>
              <a:off x="4191000" y="3169558"/>
              <a:ext cx="4978022" cy="246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C:\Users\ShinG\Desktop\photo-1.png"/>
            <p:cNvPicPr>
              <a:picLocks noChangeAspect="1" noChangeArrowheads="1"/>
            </p:cNvPicPr>
            <p:nvPr/>
          </p:nvPicPr>
          <p:blipFill rotWithShape="1">
            <a:blip r:embed="rId5">
              <a:extLst>
                <a:ext uri="{28A0092B-C50C-407E-A947-70E740481C1C}">
                  <a14:useLocalDpi xmlns:a14="http://schemas.microsoft.com/office/drawing/2010/main" val="0"/>
                </a:ext>
              </a:extLst>
            </a:blip>
            <a:srcRect t="92555" b="3901"/>
            <a:stretch/>
          </p:blipFill>
          <p:spPr bwMode="auto">
            <a:xfrm>
              <a:off x="4188486" y="6248401"/>
              <a:ext cx="4980536" cy="50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ShinG\Desktop\photo-1.png"/>
            <p:cNvPicPr>
              <a:picLocks noChangeAspect="1" noChangeArrowheads="1"/>
            </p:cNvPicPr>
            <p:nvPr/>
          </p:nvPicPr>
          <p:blipFill rotWithShape="1">
            <a:blip r:embed="rId5">
              <a:extLst>
                <a:ext uri="{28A0092B-C50C-407E-A947-70E740481C1C}">
                  <a14:useLocalDpi xmlns:a14="http://schemas.microsoft.com/office/drawing/2010/main" val="0"/>
                </a:ext>
              </a:extLst>
            </a:blip>
            <a:srcRect l="29885" t="10692" r="59916" b="88068"/>
            <a:stretch/>
          </p:blipFill>
          <p:spPr bwMode="auto">
            <a:xfrm>
              <a:off x="5963576" y="676275"/>
              <a:ext cx="1669124" cy="2285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24600" y="644380"/>
              <a:ext cx="2590800" cy="292388"/>
            </a:xfrm>
            <a:prstGeom prst="rect">
              <a:avLst/>
            </a:prstGeom>
            <a:noFill/>
          </p:spPr>
          <p:txBody>
            <a:bodyPr wrap="square" rtlCol="0">
              <a:spAutoFit/>
            </a:bodyPr>
            <a:lstStyle/>
            <a:p>
              <a:r>
                <a:rPr lang="zh-TW" altLang="en-US" sz="1300" dirty="0" smtClean="0">
                  <a:solidFill>
                    <a:prstClr val="white"/>
                  </a:solidFill>
                  <a:latin typeface="華康儷中黑" panose="020B0509000000000000" pitchFamily="49" charset="-120"/>
                  <a:ea typeface="華康儷中黑" panose="020B0509000000000000" pitchFamily="49" charset="-120"/>
                </a:rPr>
                <a:t>由美安香港提供</a:t>
              </a:r>
              <a:endParaRPr lang="en-US" sz="1300" dirty="0">
                <a:solidFill>
                  <a:prstClr val="white"/>
                </a:solidFill>
                <a:latin typeface="華康儷中黑" panose="020B0509000000000000" pitchFamily="49" charset="-120"/>
                <a:ea typeface="華康儷中黑" panose="020B0509000000000000" pitchFamily="49" charset="-120"/>
              </a:endParaRPr>
            </a:p>
          </p:txBody>
        </p:sp>
      </p:grpSp>
      <p:grpSp>
        <p:nvGrpSpPr>
          <p:cNvPr id="22" name="Group 21"/>
          <p:cNvGrpSpPr/>
          <p:nvPr/>
        </p:nvGrpSpPr>
        <p:grpSpPr>
          <a:xfrm>
            <a:off x="1043198" y="3163862"/>
            <a:ext cx="1935068" cy="2684985"/>
            <a:chOff x="4188486" y="-29722"/>
            <a:chExt cx="4980536" cy="6887721"/>
          </a:xfrm>
        </p:grpSpPr>
        <p:pic>
          <p:nvPicPr>
            <p:cNvPr id="23" name="Picture 2" descr="C:\Users\ShinG\Desktop\photo-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901"/>
            <a:stretch/>
          </p:blipFill>
          <p:spPr bwMode="auto">
            <a:xfrm>
              <a:off x="4188486" y="-29722"/>
              <a:ext cx="4980536" cy="68877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ShinG\Desktop\photo-1.png"/>
            <p:cNvPicPr>
              <a:picLocks noChangeAspect="1" noChangeArrowheads="1"/>
            </p:cNvPicPr>
            <p:nvPr/>
          </p:nvPicPr>
          <p:blipFill rotWithShape="1">
            <a:blip r:embed="rId5">
              <a:extLst>
                <a:ext uri="{28A0092B-C50C-407E-A947-70E740481C1C}">
                  <a14:useLocalDpi xmlns:a14="http://schemas.microsoft.com/office/drawing/2010/main" val="0"/>
                </a:ext>
              </a:extLst>
            </a:blip>
            <a:srcRect r="63987" b="98318"/>
            <a:stretch/>
          </p:blipFill>
          <p:spPr bwMode="auto">
            <a:xfrm>
              <a:off x="4419600" y="1"/>
              <a:ext cx="3590991" cy="241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4142" t="31520" r="8797" b="54598"/>
            <a:stretch/>
          </p:blipFill>
          <p:spPr bwMode="auto">
            <a:xfrm>
              <a:off x="6718300" y="1662411"/>
              <a:ext cx="2012950" cy="102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3985" t="64183" r="8980" b="22306"/>
            <a:stretch/>
          </p:blipFill>
          <p:spPr bwMode="auto">
            <a:xfrm>
              <a:off x="4603560" y="1689099"/>
              <a:ext cx="2009857" cy="99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180" t="25889" r="33494" b="34288"/>
            <a:stretch/>
          </p:blipFill>
          <p:spPr bwMode="auto">
            <a:xfrm>
              <a:off x="4191000" y="3169558"/>
              <a:ext cx="4978022" cy="246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descr="C:\Users\ShinG\Desktop\photo-1.png"/>
            <p:cNvPicPr>
              <a:picLocks noChangeAspect="1" noChangeArrowheads="1"/>
            </p:cNvPicPr>
            <p:nvPr/>
          </p:nvPicPr>
          <p:blipFill rotWithShape="1">
            <a:blip r:embed="rId5">
              <a:extLst>
                <a:ext uri="{28A0092B-C50C-407E-A947-70E740481C1C}">
                  <a14:useLocalDpi xmlns:a14="http://schemas.microsoft.com/office/drawing/2010/main" val="0"/>
                </a:ext>
              </a:extLst>
            </a:blip>
            <a:srcRect t="92555" b="3901"/>
            <a:stretch/>
          </p:blipFill>
          <p:spPr bwMode="auto">
            <a:xfrm>
              <a:off x="4188486" y="6248401"/>
              <a:ext cx="4980536" cy="50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hinG\Desktop\photo-1.png"/>
            <p:cNvPicPr>
              <a:picLocks noChangeAspect="1" noChangeArrowheads="1"/>
            </p:cNvPicPr>
            <p:nvPr/>
          </p:nvPicPr>
          <p:blipFill rotWithShape="1">
            <a:blip r:embed="rId5">
              <a:extLst>
                <a:ext uri="{28A0092B-C50C-407E-A947-70E740481C1C}">
                  <a14:useLocalDpi xmlns:a14="http://schemas.microsoft.com/office/drawing/2010/main" val="0"/>
                </a:ext>
              </a:extLst>
            </a:blip>
            <a:srcRect l="29885" t="10692" r="59916" b="88068"/>
            <a:stretch/>
          </p:blipFill>
          <p:spPr bwMode="auto">
            <a:xfrm>
              <a:off x="5963576" y="676275"/>
              <a:ext cx="1669124" cy="22859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437046" y="617286"/>
              <a:ext cx="2590802" cy="402017"/>
            </a:xfrm>
            <a:prstGeom prst="rect">
              <a:avLst/>
            </a:prstGeom>
            <a:noFill/>
          </p:spPr>
          <p:txBody>
            <a:bodyPr wrap="square" rtlCol="0">
              <a:spAutoFit/>
            </a:bodyPr>
            <a:lstStyle/>
            <a:p>
              <a:r>
                <a:rPr lang="zh-TW" altLang="en-US" sz="400" dirty="0" smtClean="0">
                  <a:solidFill>
                    <a:prstClr val="white"/>
                  </a:solidFill>
                  <a:latin typeface="華康儷中黑" panose="020B0509000000000000" pitchFamily="49" charset="-120"/>
                  <a:ea typeface="華康儷中黑" panose="020B0509000000000000" pitchFamily="49" charset="-120"/>
                </a:rPr>
                <a:t>由美安香港提供</a:t>
              </a:r>
              <a:endParaRPr lang="en-US" sz="400" dirty="0">
                <a:solidFill>
                  <a:prstClr val="white"/>
                </a:solidFill>
                <a:latin typeface="華康儷中黑" panose="020B0509000000000000" pitchFamily="49" charset="-120"/>
                <a:ea typeface="華康儷中黑" panose="020B0509000000000000" pitchFamily="49" charset="-120"/>
              </a:endParaRPr>
            </a:p>
          </p:txBody>
        </p:sp>
      </p:grpSp>
      <p:grpSp>
        <p:nvGrpSpPr>
          <p:cNvPr id="14" name="Group 13"/>
          <p:cNvGrpSpPr/>
          <p:nvPr/>
        </p:nvGrpSpPr>
        <p:grpSpPr>
          <a:xfrm>
            <a:off x="2667000" y="4551137"/>
            <a:ext cx="1337448" cy="1849663"/>
            <a:chOff x="2561053" y="4393965"/>
            <a:chExt cx="1337448" cy="1849663"/>
          </a:xfrm>
        </p:grpSpPr>
        <p:pic>
          <p:nvPicPr>
            <p:cNvPr id="6147" name="Picture 3" descr="C:\Users\ShinG\Desktop\未标题-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61053" y="4393965"/>
              <a:ext cx="1337448" cy="184966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2997200" y="4746367"/>
              <a:ext cx="761431" cy="1023471"/>
              <a:chOff x="4188486" y="-29722"/>
              <a:chExt cx="4980536" cy="6672285"/>
            </a:xfrm>
          </p:grpSpPr>
          <p:pic>
            <p:nvPicPr>
              <p:cNvPr id="32" name="Picture 2" descr="C:\Users\ShinG\Desktop\photo-1.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 b="6907"/>
              <a:stretch/>
            </p:blipFill>
            <p:spPr bwMode="auto">
              <a:xfrm>
                <a:off x="4188486" y="-29722"/>
                <a:ext cx="4980536" cy="66722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ShinG\Desktop\photo-1.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63987" b="98318"/>
              <a:stretch/>
            </p:blipFill>
            <p:spPr bwMode="auto">
              <a:xfrm>
                <a:off x="4419600" y="1"/>
                <a:ext cx="3590991" cy="2413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4142" t="31520" r="8797" b="54598"/>
              <a:stretch/>
            </p:blipFill>
            <p:spPr bwMode="auto">
              <a:xfrm>
                <a:off x="6718300" y="1662411"/>
                <a:ext cx="2012950" cy="102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73985" t="64183" r="8980" b="22306"/>
              <a:stretch/>
            </p:blipFill>
            <p:spPr bwMode="auto">
              <a:xfrm>
                <a:off x="4603560" y="1689099"/>
                <a:ext cx="2009857" cy="99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6180" t="25889" r="33494" b="34288"/>
              <a:stretch/>
            </p:blipFill>
            <p:spPr bwMode="auto">
              <a:xfrm>
                <a:off x="4191000" y="3169558"/>
                <a:ext cx="4978022" cy="246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descr="C:\Users\ShinG\Desktop\photo-1.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92555" b="3901"/>
              <a:stretch/>
            </p:blipFill>
            <p:spPr bwMode="auto">
              <a:xfrm>
                <a:off x="4188486" y="6134562"/>
                <a:ext cx="4980536" cy="5080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ShinG\Desktop\photo-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9885" t="10692" r="59916" b="88068"/>
              <a:stretch/>
            </p:blipFill>
            <p:spPr bwMode="auto">
              <a:xfrm>
                <a:off x="5963576" y="676275"/>
                <a:ext cx="1669124" cy="22859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5881597" y="385934"/>
                <a:ext cx="2590800" cy="802594"/>
              </a:xfrm>
              <a:prstGeom prst="rect">
                <a:avLst/>
              </a:prstGeom>
              <a:noFill/>
            </p:spPr>
            <p:txBody>
              <a:bodyPr wrap="square" rtlCol="0">
                <a:spAutoFit/>
              </a:bodyPr>
              <a:lstStyle/>
              <a:p>
                <a:r>
                  <a:rPr lang="zh-TW" altLang="en-US" sz="200" dirty="0" smtClean="0">
                    <a:solidFill>
                      <a:prstClr val="white"/>
                    </a:solidFill>
                    <a:latin typeface="華康儷中黑" panose="020B0509000000000000" pitchFamily="49" charset="-120"/>
                    <a:ea typeface="華康儷中黑" panose="020B0509000000000000" pitchFamily="49" charset="-120"/>
                  </a:rPr>
                  <a:t>由美安香港提供</a:t>
                </a:r>
                <a:endParaRPr lang="en-US" sz="200" dirty="0">
                  <a:solidFill>
                    <a:prstClr val="white"/>
                  </a:solidFill>
                  <a:latin typeface="華康儷中黑" panose="020B0509000000000000" pitchFamily="49" charset="-120"/>
                  <a:ea typeface="華康儷中黑" panose="020B0509000000000000" pitchFamily="49" charset="-120"/>
                </a:endParaRPr>
              </a:p>
            </p:txBody>
          </p:sp>
        </p:grpSp>
      </p:grpSp>
    </p:spTree>
    <p:extLst>
      <p:ext uri="{BB962C8B-B14F-4D97-AF65-F5344CB8AC3E}">
        <p14:creationId xmlns:p14="http://schemas.microsoft.com/office/powerpoint/2010/main" val="34771552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S_CH_r1_TM.png"/>
          <p:cNvPicPr>
            <a:picLocks noChangeAspect="1"/>
          </p:cNvPicPr>
          <p:nvPr/>
        </p:nvPicPr>
        <p:blipFill>
          <a:blip r:embed="rId3" cstate="print"/>
          <a:stretch>
            <a:fillRect/>
          </a:stretch>
        </p:blipFill>
        <p:spPr>
          <a:xfrm>
            <a:off x="1684014" y="556254"/>
            <a:ext cx="5775972" cy="5745492"/>
          </a:xfrm>
          <a:prstGeom prst="rect">
            <a:avLst/>
          </a:prstGeom>
        </p:spPr>
      </p:pic>
    </p:spTree>
    <p:extLst>
      <p:ext uri="{BB962C8B-B14F-4D97-AF65-F5344CB8AC3E}">
        <p14:creationId xmlns:p14="http://schemas.microsoft.com/office/powerpoint/2010/main" val="375834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zh-TW" altLang="en-US"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例子</a:t>
            </a:r>
            <a:r>
              <a:rPr lang="en-US" altLang="zh-TW"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Example</a:t>
            </a:r>
            <a:endParaRPr lang="en-US"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3" name="Content Placeholder 2"/>
          <p:cNvSpPr>
            <a:spLocks noGrp="1"/>
          </p:cNvSpPr>
          <p:nvPr>
            <p:ph idx="1"/>
          </p:nvPr>
        </p:nvSpPr>
        <p:spPr>
          <a:xfrm>
            <a:off x="1600200" y="1676401"/>
            <a:ext cx="4419600" cy="1219199"/>
          </a:xfrm>
        </p:spPr>
        <p:txBody>
          <a:bodyPr>
            <a:normAutofit/>
          </a:bodyPr>
          <a:lstStyle/>
          <a:p>
            <a:pPr marL="0" indent="0">
              <a:buNone/>
            </a:pPr>
            <a:r>
              <a:rPr lang="zh-TW" altLang="en-US"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購買</a:t>
            </a:r>
            <a:r>
              <a:rPr lang="en-US" altLang="zh-TW"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$2,000</a:t>
            </a:r>
            <a:r>
              <a:rPr lang="zh-TW" altLang="en-US"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產品</a:t>
            </a:r>
            <a:endParaRPr lang="en-US" altLang="zh-TW"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a:p>
            <a:pPr marL="0" indent="0">
              <a:buNone/>
            </a:pPr>
            <a:r>
              <a:rPr lang="en-US" altLang="zh-TW" sz="2500" dirty="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rPr>
              <a:t>Purchase of $2,000</a:t>
            </a:r>
          </a:p>
          <a:p>
            <a:pPr marL="0" indent="0">
              <a:buNone/>
            </a:pPr>
            <a:endParaRPr lang="en-US" altLang="zh-TW" sz="2500" dirty="0" smtClean="0">
              <a:solidFill>
                <a:schemeClr val="tx1">
                  <a:lumMod val="75000"/>
                  <a:lumOff val="25000"/>
                </a:scheme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4" name="Content Placeholder 2"/>
          <p:cNvSpPr txBox="1">
            <a:spLocks/>
          </p:cNvSpPr>
          <p:nvPr/>
        </p:nvSpPr>
        <p:spPr>
          <a:xfrm>
            <a:off x="1676400" y="3246438"/>
            <a:ext cx="82296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TW" altLang="en-US"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最高折扣</a:t>
            </a: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$2,000 x 10% 	= $200</a:t>
            </a:r>
          </a:p>
          <a:p>
            <a:pPr marL="0" indent="0">
              <a:buFont typeface="Arial" panose="020B0604020202020204" pitchFamily="34" charset="0"/>
              <a:buNone/>
            </a:pPr>
            <a:r>
              <a:rPr lang="en-US" altLang="zh-TW" sz="20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Max. discount</a:t>
            </a:r>
          </a:p>
        </p:txBody>
      </p:sp>
      <p:cxnSp>
        <p:nvCxnSpPr>
          <p:cNvPr id="7" name="Straight Connector 6"/>
          <p:cNvCxnSpPr/>
          <p:nvPr/>
        </p:nvCxnSpPr>
        <p:spPr>
          <a:xfrm>
            <a:off x="-1066800" y="5380037"/>
            <a:ext cx="11353800"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descr="C:\Users\ShinG\Desktop\4t_truck_white_bg.g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017837"/>
            <a:ext cx="1271892" cy="91265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1683657" y="5227637"/>
            <a:ext cx="8229600" cy="16993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marL="0" indent="0">
              <a:buFont typeface="Arial" panose="020B0604020202020204" pitchFamily="34" charset="0"/>
              <a:buNone/>
            </a:pPr>
            <a:r>
              <a:rPr lang="zh-TW" altLang="en-US"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折省總額</a:t>
            </a: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2500" b="1"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$236</a:t>
            </a:r>
          </a:p>
          <a:p>
            <a:pPr marL="0" indent="0">
              <a:buFont typeface="Arial" panose="020B0604020202020204" pitchFamily="34" charset="0"/>
              <a:buNone/>
            </a:pPr>
            <a:r>
              <a:rPr lang="en-US" altLang="zh-TW" sz="2000" b="1"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Total save amount</a:t>
            </a:r>
          </a:p>
          <a:p>
            <a:pPr marL="0" indent="0">
              <a:buFont typeface="Arial" panose="020B0604020202020204" pitchFamily="34" charset="0"/>
              <a:buNone/>
            </a:pPr>
            <a:endParaRPr lang="en-US" altLang="zh-TW" sz="2500" b="1"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grpSp>
        <p:nvGrpSpPr>
          <p:cNvPr id="5" name="Group 4"/>
          <p:cNvGrpSpPr/>
          <p:nvPr/>
        </p:nvGrpSpPr>
        <p:grpSpPr>
          <a:xfrm>
            <a:off x="5293389" y="152400"/>
            <a:ext cx="3164811" cy="3055527"/>
            <a:chOff x="-2167453" y="-994337"/>
            <a:chExt cx="3372981" cy="3256508"/>
          </a:xfrm>
        </p:grpSpPr>
        <p:pic>
          <p:nvPicPr>
            <p:cNvPr id="2054" name="Picture 6" descr="O:\Product_SC\Communications\Graphics\Products Image\Frusante\HKFrusanteImage_resiz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81" y="-994337"/>
              <a:ext cx="1365709" cy="32565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Product_SC\Communications\Graphics\Products Image\UltimateAloe\HK_UltimateAloeAllFlavor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7453" y="-818130"/>
              <a:ext cx="2007272" cy="23661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O:\Product_SC\Communications\Graphics\Products Image\Isotonix\Maximum ORAC\MaximumORAC_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932" y="272678"/>
              <a:ext cx="656595" cy="150644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O:\Product_SC\Communications\Graphics\Products Image\Isotonix\Calcium Plus\CalciumPlus_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814" y="272678"/>
              <a:ext cx="667997" cy="150644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O:\Product_SC\Communications\Graphics\Products Image\HeartHealth\Omega III_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9221" y="619919"/>
              <a:ext cx="644894" cy="12850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roduct_SC\Communications\Graphics\Products Image\Isotonix\OPC-3\OPC-3_P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846" y="633917"/>
              <a:ext cx="618786" cy="13953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23438" y="4343400"/>
            <a:ext cx="9382562" cy="960437"/>
            <a:chOff x="523438" y="4419600"/>
            <a:chExt cx="9382562" cy="960437"/>
          </a:xfrm>
        </p:grpSpPr>
        <p:pic>
          <p:nvPicPr>
            <p:cNvPr id="2050" name="Picture 2" descr="O:\Product_SC\Communications\Graphics\Company Logo\Cashback\Cashback Dolla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438" y="4488164"/>
              <a:ext cx="924362" cy="642636"/>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1676400" y="4419600"/>
              <a:ext cx="8229600" cy="9604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TW" altLang="en-US"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現金回贈</a:t>
              </a: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$1,800 x   2% 	= $  36</a:t>
              </a:r>
              <a:endParaRPr lang="en-US" altLang="zh-TW" sz="25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marL="0" indent="0">
                <a:buFont typeface="Arial" panose="020B0604020202020204" pitchFamily="34" charset="0"/>
                <a:buNone/>
              </a:pPr>
              <a:r>
                <a:rPr lang="en-US" altLang="zh-TW" sz="20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Cashback</a:t>
              </a:r>
            </a:p>
          </p:txBody>
        </p:sp>
      </p:grpSp>
      <p:sp>
        <p:nvSpPr>
          <p:cNvPr id="19" name="Content Placeholder 2"/>
          <p:cNvSpPr txBox="1">
            <a:spLocks/>
          </p:cNvSpPr>
          <p:nvPr/>
        </p:nvSpPr>
        <p:spPr>
          <a:xfrm>
            <a:off x="1663700" y="4267200"/>
            <a:ext cx="8229600" cy="16993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marL="0" indent="0">
              <a:buFont typeface="Arial" panose="020B0604020202020204" pitchFamily="34" charset="0"/>
              <a:buNone/>
            </a:pPr>
            <a:r>
              <a:rPr lang="zh-TW" altLang="en-US" sz="25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免費</a:t>
            </a:r>
            <a:r>
              <a:rPr lang="zh-TW" altLang="en-US"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送貨</a:t>
            </a: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  50</a:t>
            </a:r>
          </a:p>
          <a:p>
            <a:pPr marL="0" indent="0">
              <a:buFont typeface="Arial" panose="020B0604020202020204" pitchFamily="34" charset="0"/>
              <a:buNone/>
            </a:pPr>
            <a:r>
              <a:rPr lang="en-US" altLang="zh-TW" sz="2000" dirty="0" err="1"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ShipFree</a:t>
            </a:r>
            <a:endParaRPr lang="en-US" altLang="zh-TW" sz="20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sp>
        <p:nvSpPr>
          <p:cNvPr id="9" name="Rectangle 8"/>
          <p:cNvSpPr/>
          <p:nvPr/>
        </p:nvSpPr>
        <p:spPr>
          <a:xfrm>
            <a:off x="7391400" y="5715000"/>
            <a:ext cx="1229665"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prstClr val="white"/>
              </a:solidFill>
            </a:endParaRPr>
          </a:p>
        </p:txBody>
      </p:sp>
      <p:sp>
        <p:nvSpPr>
          <p:cNvPr id="22" name="Content Placeholder 2"/>
          <p:cNvSpPr txBox="1">
            <a:spLocks/>
          </p:cNvSpPr>
          <p:nvPr/>
        </p:nvSpPr>
        <p:spPr>
          <a:xfrm>
            <a:off x="1676400" y="5234894"/>
            <a:ext cx="8229600" cy="16993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marL="0" indent="0">
              <a:buFont typeface="Arial" panose="020B0604020202020204" pitchFamily="34" charset="0"/>
              <a:buNone/>
            </a:pP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2500" b="1"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$286</a:t>
            </a:r>
          </a:p>
        </p:txBody>
      </p:sp>
      <p:grpSp>
        <p:nvGrpSpPr>
          <p:cNvPr id="12" name="Group 11"/>
          <p:cNvGrpSpPr/>
          <p:nvPr/>
        </p:nvGrpSpPr>
        <p:grpSpPr>
          <a:xfrm>
            <a:off x="2209800" y="2602072"/>
            <a:ext cx="8229600" cy="4678363"/>
            <a:chOff x="1981200" y="2602072"/>
            <a:chExt cx="8229600" cy="4678363"/>
          </a:xfrm>
        </p:grpSpPr>
        <p:sp>
          <p:nvSpPr>
            <p:cNvPr id="23" name="Content Placeholder 2"/>
            <p:cNvSpPr txBox="1">
              <a:spLocks/>
            </p:cNvSpPr>
            <p:nvPr/>
          </p:nvSpPr>
          <p:spPr>
            <a:xfrm>
              <a:off x="1981200" y="275447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6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60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 </a:t>
              </a:r>
              <a:r>
                <a:rPr lang="en-US" altLang="zh-TW" sz="6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60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6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60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x 13</a:t>
              </a:r>
            </a:p>
            <a:p>
              <a:pPr lvl="1"/>
              <a:endPar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Font typeface="Arial" panose="020B0604020202020204" pitchFamily="34" charset="0"/>
                <a:buNone/>
              </a:pP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p>
            <a:p>
              <a:pPr marL="457200" lvl="1" indent="0">
                <a:buFont typeface="Arial" panose="020B0604020202020204" pitchFamily="34" charset="0"/>
                <a:buNone/>
              </a:pPr>
              <a:endPar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pic>
          <p:nvPicPr>
            <p:cNvPr id="24" name="Picture 3" descr="C:\Users\ShinG\Desktop\00SBCT011E8DE751DF51C6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2602072"/>
              <a:ext cx="1941185" cy="144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5" name="Rectangle 24"/>
            <p:cNvSpPr/>
            <p:nvPr/>
          </p:nvSpPr>
          <p:spPr>
            <a:xfrm>
              <a:off x="4467428" y="4114800"/>
              <a:ext cx="1467068" cy="477054"/>
            </a:xfrm>
            <a:prstGeom prst="rect">
              <a:avLst/>
            </a:prstGeom>
          </p:spPr>
          <p:txBody>
            <a:bodyPr wrap="none">
              <a:spAutoFit/>
            </a:bodyPr>
            <a:lstStyle/>
            <a:p>
              <a:r>
                <a:rPr lang="zh-TW" altLang="en-US"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早餐</a:t>
              </a:r>
              <a:r>
                <a:rPr lang="en-US" altLang="zh-TW"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$22</a:t>
              </a:r>
              <a:r>
                <a:rPr lang="zh-TW" altLang="en-US" sz="25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endParaRPr lang="en-US" sz="25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grpSp>
      <p:sp>
        <p:nvSpPr>
          <p:cNvPr id="30" name="Rectangle 29"/>
          <p:cNvSpPr/>
          <p:nvPr/>
        </p:nvSpPr>
        <p:spPr>
          <a:xfrm>
            <a:off x="4267200" y="4700826"/>
            <a:ext cx="4572000" cy="861774"/>
          </a:xfrm>
          <a:prstGeom prst="rect">
            <a:avLst/>
          </a:prstGeom>
        </p:spPr>
        <p:txBody>
          <a:bodyPr>
            <a:spAutoFit/>
          </a:bodyPr>
          <a:lstStyle/>
          <a:p>
            <a:pPr lvl="1"/>
            <a:r>
              <a:rPr lang="en-US" altLang="zh-TW" sz="25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$122 + $119</a:t>
            </a:r>
            <a:endParaRPr lang="zh-TW" altLang="en-US" sz="25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lvl="1"/>
            <a:endParaRPr lang="en-US" altLang="zh-TW" sz="25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grpSp>
        <p:nvGrpSpPr>
          <p:cNvPr id="13" name="Group 12"/>
          <p:cNvGrpSpPr/>
          <p:nvPr/>
        </p:nvGrpSpPr>
        <p:grpSpPr>
          <a:xfrm>
            <a:off x="3428999" y="1710734"/>
            <a:ext cx="6934201" cy="3242266"/>
            <a:chOff x="2452216" y="6564868"/>
            <a:chExt cx="6934201" cy="3242266"/>
          </a:xfrm>
        </p:grpSpPr>
        <p:pic>
          <p:nvPicPr>
            <p:cNvPr id="27" name="Picture 3" descr="O:\Product_SC\Communications\Graphics\Products Image\Snap\Dishawshing&amp;All-purpose\Snap_PNG.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 r="49192"/>
            <a:stretch/>
          </p:blipFill>
          <p:spPr bwMode="auto">
            <a:xfrm>
              <a:off x="4429140" y="6564868"/>
              <a:ext cx="1231326" cy="32422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O:\Product_SC\Communications\Graphics\Products Image\Snap\3x Enzyme Laundry Detergent\3x Enzyme Laundry Deterg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50927" y="6934200"/>
              <a:ext cx="2719279" cy="2719279"/>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2"/>
            <p:cNvSpPr txBox="1">
              <a:spLocks/>
            </p:cNvSpPr>
            <p:nvPr/>
          </p:nvSpPr>
          <p:spPr>
            <a:xfrm>
              <a:off x="2452216" y="7726918"/>
              <a:ext cx="6934201" cy="18620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altLang="zh-TW" sz="60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6000"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r>
                <a:rPr lang="en-US" altLang="zh-TW" sz="6000"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 $45 </a:t>
              </a:r>
              <a:endPar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a:p>
              <a:pPr marL="457200" lvl="1" indent="0">
                <a:buFont typeface="Arial" panose="020B0604020202020204" pitchFamily="34" charset="0"/>
                <a:buNone/>
              </a:pPr>
              <a:r>
                <a:rPr lang="en-US" altLang="zh-TW" dirty="0" smtClean="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rPr>
                <a:t>			</a:t>
              </a:r>
            </a:p>
            <a:p>
              <a:pPr marL="457200" lvl="1" indent="0">
                <a:buFont typeface="Arial" panose="020B0604020202020204" pitchFamily="34" charset="0"/>
                <a:buNone/>
              </a:pPr>
              <a:endParaRPr lang="en-US" altLang="zh-TW" dirty="0">
                <a:solidFill>
                  <a:prstClr val="black">
                    <a:lumMod val="75000"/>
                    <a:lumOff val="25000"/>
                  </a:prstClr>
                </a:solidFill>
                <a:latin typeface="Arial" panose="020B0604020202020204" pitchFamily="34" charset="0"/>
                <a:ea typeface="華康儷中黑" panose="020B0509000000000000" pitchFamily="49" charset="-120"/>
                <a:cs typeface="Arial" panose="020B0604020202020204" pitchFamily="34" charset="0"/>
              </a:endParaRPr>
            </a:p>
          </p:txBody>
        </p:sp>
      </p:grpSp>
      <p:grpSp>
        <p:nvGrpSpPr>
          <p:cNvPr id="14" name="Group 13"/>
          <p:cNvGrpSpPr/>
          <p:nvPr/>
        </p:nvGrpSpPr>
        <p:grpSpPr>
          <a:xfrm>
            <a:off x="0" y="-12700"/>
            <a:ext cx="9144000" cy="6875099"/>
            <a:chOff x="0" y="0"/>
            <a:chExt cx="9144000" cy="6875099"/>
          </a:xfrm>
        </p:grpSpPr>
        <p:sp>
          <p:nvSpPr>
            <p:cNvPr id="33" name="Rectangle 32"/>
            <p:cNvSpPr/>
            <p:nvPr/>
          </p:nvSpPr>
          <p:spPr>
            <a:xfrm>
              <a:off x="0" y="0"/>
              <a:ext cx="9144000" cy="1680164"/>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p:nvSpPr>
          <p:spPr>
            <a:xfrm>
              <a:off x="0" y="5194935"/>
              <a:ext cx="9143999" cy="1680164"/>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35" name="Picture 3" descr="C:\Users\ShinG\Desktop\AutoShip.jpg"/>
          <p:cNvPicPr>
            <a:picLocks noChangeAspect="1" noChangeArrowheads="1"/>
          </p:cNvPicPr>
          <p:nvPr/>
        </p:nvPicPr>
        <p:blipFill rotWithShape="1">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r="80536" b="75884"/>
          <a:stretch/>
        </p:blipFill>
        <p:spPr bwMode="auto">
          <a:xfrm>
            <a:off x="76200" y="3094037"/>
            <a:ext cx="998159" cy="9294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ShinG\Desktop\aus_shipfree_popup.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52632"/>
          <a:stretch/>
        </p:blipFill>
        <p:spPr bwMode="auto">
          <a:xfrm>
            <a:off x="207357" y="4914900"/>
            <a:ext cx="1443643" cy="47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5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3.7037E-6 L -2.5E-6 -0.05324 " pathEditMode="relative" rAng="0" ptsTypes="AA">
                                      <p:cBhvr>
                                        <p:cTn id="6" dur="2000" fill="hold"/>
                                        <p:tgtEl>
                                          <p:spTgt spid="6"/>
                                        </p:tgtEl>
                                        <p:attrNameLst>
                                          <p:attrName>ppt_x</p:attrName>
                                          <p:attrName>ppt_y</p:attrName>
                                        </p:attrNameLst>
                                      </p:cBhvr>
                                      <p:rCtr x="0" y="-2662"/>
                                    </p:animMotion>
                                  </p:childTnLst>
                                </p:cTn>
                              </p:par>
                              <p:par>
                                <p:cTn id="7" presetID="42" presetClass="path" presetSubtype="0" accel="50000" decel="50000" fill="hold" nodeType="withEffect">
                                  <p:stCondLst>
                                    <p:cond delay="0"/>
                                  </p:stCondLst>
                                  <p:childTnLst>
                                    <p:animMotion origin="layout" path="M 3.33333E-6 -7.40741E-7 L 3.33333E-6 0.03773 " pathEditMode="relative" rAng="0" ptsTypes="AA">
                                      <p:cBhvr>
                                        <p:cTn id="8" dur="2000" fill="hold"/>
                                        <p:tgtEl>
                                          <p:spTgt spid="7"/>
                                        </p:tgtEl>
                                        <p:attrNameLst>
                                          <p:attrName>ppt_x</p:attrName>
                                          <p:attrName>ppt_y</p:attrName>
                                        </p:attrNameLst>
                                      </p:cBhvr>
                                      <p:rCtr x="0" y="1875"/>
                                    </p:animMotion>
                                  </p:childTnLst>
                                </p:cTn>
                              </p:par>
                            </p:childTnLst>
                          </p:cTn>
                        </p:par>
                        <p:par>
                          <p:cTn id="9" fill="hold">
                            <p:stCondLst>
                              <p:cond delay="2000"/>
                            </p:stCondLst>
                            <p:childTnLst>
                              <p:par>
                                <p:cTn id="10" presetID="42"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
                                            <p:txEl>
                                              <p:pRg st="0" end="0"/>
                                            </p:txEl>
                                          </p:spTgt>
                                        </p:tgtEl>
                                      </p:cBhvr>
                                    </p:animEffect>
                                    <p:set>
                                      <p:cBhvr>
                                        <p:cTn id="50" dur="1" fill="hold">
                                          <p:stCondLst>
                                            <p:cond delay="499"/>
                                          </p:stCondLst>
                                        </p:cTn>
                                        <p:tgtEl>
                                          <p:spTgt spid="3">
                                            <p:txEl>
                                              <p:pRg st="0" end="0"/>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3">
                                            <p:txEl>
                                              <p:pRg st="1" end="1"/>
                                            </p:txEl>
                                          </p:spTgt>
                                        </p:tgtEl>
                                      </p:cBhvr>
                                    </p:animEffect>
                                    <p:set>
                                      <p:cBhvr>
                                        <p:cTn id="53" dur="1" fill="hold">
                                          <p:stCondLst>
                                            <p:cond delay="499"/>
                                          </p:stCondLst>
                                        </p:cTn>
                                        <p:tgtEl>
                                          <p:spTgt spid="3">
                                            <p:txEl>
                                              <p:pRg st="1" end="1"/>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500"/>
                            </p:stCondLst>
                            <p:childTnLst>
                              <p:par>
                                <p:cTn id="70" presetID="42" presetClass="path" presetSubtype="0" accel="50000" decel="50000" fill="hold" nodeType="afterEffect">
                                  <p:stCondLst>
                                    <p:cond delay="500"/>
                                  </p:stCondLst>
                                  <p:childTnLst>
                                    <p:animMotion origin="layout" path="M 2.77778E-7 2.59259E-6 L -0.50191 0.27731 " pathEditMode="relative" rAng="0" ptsTypes="AA">
                                      <p:cBhvr>
                                        <p:cTn id="71" dur="2000" fill="hold"/>
                                        <p:tgtEl>
                                          <p:spTgt spid="5"/>
                                        </p:tgtEl>
                                        <p:attrNameLst>
                                          <p:attrName>ppt_x</p:attrName>
                                          <p:attrName>ppt_y</p:attrName>
                                        </p:attrNameLst>
                                      </p:cBhvr>
                                      <p:rCtr x="-25104" y="13866"/>
                                    </p:animMotion>
                                  </p:childTnLst>
                                </p:cTn>
                              </p:par>
                            </p:childTnLst>
                          </p:cTn>
                        </p:par>
                        <p:par>
                          <p:cTn id="72" fill="hold">
                            <p:stCondLst>
                              <p:cond delay="3000"/>
                            </p:stCondLst>
                            <p:childTnLst>
                              <p:par>
                                <p:cTn id="73" presetID="10" presetClass="entr" presetSubtype="0" fill="hold"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par>
                          <p:cTn id="76" fill="hold">
                            <p:stCondLst>
                              <p:cond delay="3500"/>
                            </p:stCondLst>
                            <p:childTnLst>
                              <p:par>
                                <p:cTn id="77" presetID="10" presetClass="entr" presetSubtype="0" fill="hold" nodeType="afterEffect">
                                  <p:stCondLst>
                                    <p:cond delay="50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20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nodeType="afterEffect">
                                  <p:stCondLst>
                                    <p:cond delay="50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2000"/>
                                        <p:tgtEl>
                                          <p:spTgt spid="13"/>
                                        </p:tgtEl>
                                      </p:cBhvr>
                                    </p:animEffect>
                                  </p:childTnLst>
                                </p:cTn>
                              </p:par>
                              <p:par>
                                <p:cTn id="89" presetID="10" presetClass="entr" presetSubtype="0" fill="hold" grpId="0" nodeType="withEffect">
                                  <p:stCondLst>
                                    <p:cond delay="50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10" grpId="0"/>
      <p:bldP spid="19" grpId="0"/>
      <p:bldP spid="19" grpId="1"/>
      <p:bldP spid="9" grpId="0" animBg="1"/>
      <p:bldP spid="9" grpId="1" animBg="1"/>
      <p:bldP spid="22" grpId="0"/>
      <p:bldP spid="22" grpId="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alpha val="6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098" name="Picture 2" descr="C:\Users\user\Desktop\Shop.com\25hj155jh.png"/>
          <p:cNvPicPr>
            <a:picLocks noChangeAspect="1" noChangeArrowheads="1"/>
          </p:cNvPicPr>
          <p:nvPr/>
        </p:nvPicPr>
        <p:blipFill rotWithShape="1">
          <a:blip r:embed="rId2" cstate="print"/>
          <a:srcRect l="-345" t="-3092" r="-1924" b="26930"/>
          <a:stretch/>
        </p:blipFill>
        <p:spPr bwMode="auto">
          <a:xfrm>
            <a:off x="381000" y="2107476"/>
            <a:ext cx="8409706" cy="3509553"/>
          </a:xfrm>
          <a:prstGeom prst="rect">
            <a:avLst/>
          </a:prstGeom>
          <a:noFill/>
        </p:spPr>
      </p:pic>
      <p:sp>
        <p:nvSpPr>
          <p:cNvPr id="6" name="Rectangle 5"/>
          <p:cNvSpPr/>
          <p:nvPr/>
        </p:nvSpPr>
        <p:spPr>
          <a:xfrm>
            <a:off x="0" y="1106269"/>
            <a:ext cx="9144000" cy="1077218"/>
          </a:xfrm>
          <a:prstGeom prst="rect">
            <a:avLst/>
          </a:prstGeom>
        </p:spPr>
        <p:txBody>
          <a:bodyPr wrap="square">
            <a:spAutoFit/>
          </a:bodyPr>
          <a:lstStyle/>
          <a:p>
            <a:pPr algn="ctr"/>
            <a:r>
              <a:rPr lang="zh-TW" altLang="en-US" sz="3200" dirty="0">
                <a:solidFill>
                  <a:prstClr val="white"/>
                </a:solidFill>
                <a:latin typeface="Arial" panose="020B0604020202020204" pitchFamily="34" charset="0"/>
                <a:ea typeface="華康儷中黑" panose="020B0509000000000000" pitchFamily="49" charset="-120"/>
                <a:cs typeface="Arial" panose="020B0604020202020204" pitchFamily="34" charset="0"/>
              </a:rPr>
              <a:t>使用現金回</a:t>
            </a:r>
            <a:r>
              <a:rPr lang="zh-TW" altLang="en-US" sz="3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rPr>
              <a:t>贈</a:t>
            </a:r>
            <a:endParaRPr lang="en-US" altLang="zh-TW" sz="3200" dirty="0" smtClean="0">
              <a:solidFill>
                <a:prstClr val="white"/>
              </a:solidFill>
              <a:latin typeface="Arial" panose="020B0604020202020204" pitchFamily="34" charset="0"/>
              <a:ea typeface="華康儷中黑" panose="020B0509000000000000" pitchFamily="49" charset="-120"/>
              <a:cs typeface="Arial" panose="020B0604020202020204" pitchFamily="34" charset="0"/>
            </a:endParaRPr>
          </a:p>
          <a:p>
            <a:pPr algn="ctr"/>
            <a:r>
              <a:rPr lang="en-US" sz="3200" dirty="0" smtClean="0">
                <a:ln>
                  <a:solidFill>
                    <a:prstClr val="white"/>
                  </a:solidFill>
                </a:ln>
                <a:solidFill>
                  <a:prstClr val="white"/>
                </a:solidFill>
                <a:latin typeface="Arial" panose="020B0604020202020204" pitchFamily="34" charset="0"/>
                <a:ea typeface="華康儷中黑" panose="020B0509000000000000" pitchFamily="49" charset="-120"/>
                <a:cs typeface="Arial" panose="020B0604020202020204" pitchFamily="34" charset="0"/>
              </a:rPr>
              <a:t>To use my Cashback</a:t>
            </a:r>
            <a:endParaRPr lang="en-US" sz="3200" dirty="0">
              <a:ln>
                <a:solidFill>
                  <a:prstClr val="white"/>
                </a:solidFill>
              </a:ln>
              <a:solidFill>
                <a:prstClr val="white"/>
              </a:solidFill>
              <a:latin typeface="Arial" panose="020B0604020202020204" pitchFamily="34" charset="0"/>
              <a:ea typeface="華康儷中黑" panose="020B0509000000000000" pitchFamily="49" charset="-120"/>
              <a:cs typeface="Arial" panose="020B0604020202020204" pitchFamily="34" charset="0"/>
            </a:endParaRPr>
          </a:p>
        </p:txBody>
      </p:sp>
    </p:spTree>
    <p:extLst>
      <p:ext uri="{BB962C8B-B14F-4D97-AF65-F5344CB8AC3E}">
        <p14:creationId xmlns:p14="http://schemas.microsoft.com/office/powerpoint/2010/main" val="364038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847" b="4867"/>
          <a:stretch/>
        </p:blipFill>
        <p:spPr bwMode="auto">
          <a:xfrm>
            <a:off x="0" y="174170"/>
            <a:ext cx="9144000" cy="6531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81" t="6102" r="11071" b="5208"/>
          <a:stretch/>
        </p:blipFill>
        <p:spPr bwMode="auto">
          <a:xfrm>
            <a:off x="10515600" y="-1950601"/>
            <a:ext cx="9270154" cy="832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83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1671</Words>
  <Application>Microsoft Office PowerPoint</Application>
  <PresentationFormat>On-screen Show (4:3)</PresentationFormat>
  <Paragraphs>264</Paragraphs>
  <Slides>65</Slides>
  <Notes>4</Notes>
  <HiddenSlides>5</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獨家代理品牌產品</vt:lpstr>
      <vt:lpstr>PowerPoint Presentation</vt:lpstr>
      <vt:lpstr>例子Example </vt:lpstr>
      <vt:lpstr>PowerPoint Presentation</vt:lpstr>
      <vt:lpstr>例子Example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為每一項消費節省開支 Save money for every expense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markethongkong</dc:creator>
  <cp:lastModifiedBy>Monie Chan</cp:lastModifiedBy>
  <cp:revision>3</cp:revision>
  <dcterms:created xsi:type="dcterms:W3CDTF">2014-11-18T03:03:49Z</dcterms:created>
  <dcterms:modified xsi:type="dcterms:W3CDTF">2014-12-10T05:53:14Z</dcterms:modified>
</cp:coreProperties>
</file>